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88" r:id="rId3"/>
    <p:sldId id="305" r:id="rId4"/>
    <p:sldId id="293" r:id="rId5"/>
    <p:sldId id="303" r:id="rId6"/>
    <p:sldId id="276" r:id="rId7"/>
    <p:sldId id="277" r:id="rId8"/>
    <p:sldId id="304" r:id="rId9"/>
    <p:sldId id="279" r:id="rId10"/>
    <p:sldId id="280" r:id="rId11"/>
    <p:sldId id="281" r:id="rId12"/>
    <p:sldId id="282" r:id="rId13"/>
    <p:sldId id="294" r:id="rId14"/>
    <p:sldId id="306" r:id="rId15"/>
    <p:sldId id="299" r:id="rId16"/>
    <p:sldId id="302" r:id="rId17"/>
    <p:sldId id="301" r:id="rId18"/>
    <p:sldId id="300"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5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63" autoAdjust="0"/>
  </p:normalViewPr>
  <p:slideViewPr>
    <p:cSldViewPr>
      <p:cViewPr varScale="1">
        <p:scale>
          <a:sx n="75" d="100"/>
          <a:sy n="75" d="100"/>
        </p:scale>
        <p:origin x="298" y="43"/>
      </p:cViewPr>
      <p:guideLst>
        <p:guide orient="horz" pos="2153"/>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BE1A350-708F-4753-8B09-857ECCDB3A2E}" type="datetimeFigureOut">
              <a:rPr lang="en-US"/>
              <a:pPr>
                <a:defRPr/>
              </a:pPr>
              <a:t>20/04/2016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12BAD50-984C-4434-A146-3A32784BEA60}" type="slidenum">
              <a:rPr lang="en-US"/>
              <a:pPr>
                <a:defRPr/>
              </a:pPr>
              <a:t>‹#›</a:t>
            </a:fld>
            <a:endParaRPr lang="en-US"/>
          </a:p>
        </p:txBody>
      </p:sp>
    </p:spTree>
    <p:extLst>
      <p:ext uri="{BB962C8B-B14F-4D97-AF65-F5344CB8AC3E}">
        <p14:creationId xmlns:p14="http://schemas.microsoft.com/office/powerpoint/2010/main" val="62359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itchFamily="34" charset="0"/>
              <a:buChar char="•"/>
            </a:pPr>
            <a:r>
              <a:rPr lang="ar-BH" dirty="0" smtClean="0"/>
              <a:t>الترحيب بالحضور وشكرهم على الاهتمام</a:t>
            </a:r>
          </a:p>
          <a:p>
            <a:pPr marL="171450" indent="-171450" algn="r" rtl="1">
              <a:buFont typeface="Arial" pitchFamily="34" charset="0"/>
              <a:buChar char="•"/>
            </a:pPr>
            <a:r>
              <a:rPr lang="ar-BH" dirty="0" smtClean="0"/>
              <a:t>شكر</a:t>
            </a:r>
            <a:r>
              <a:rPr lang="ar-BH" baseline="0" dirty="0" smtClean="0"/>
              <a:t> الجهة المنظمة / المستضيفة</a:t>
            </a:r>
          </a:p>
          <a:p>
            <a:pPr marL="171450" indent="-171450" algn="r" rtl="1">
              <a:buFont typeface="Arial" pitchFamily="34" charset="0"/>
              <a:buChar char="•"/>
            </a:pPr>
            <a:r>
              <a:rPr lang="ar-BH" baseline="0" dirty="0" smtClean="0"/>
              <a:t>إخطار الحضور بأهداف الفعالية /الزيارة/المحاضرة </a:t>
            </a:r>
          </a:p>
          <a:p>
            <a:pPr marL="171450" indent="-171450" algn="r" rtl="1">
              <a:buFont typeface="Arial" pitchFamily="34" charset="0"/>
              <a:buChar char="•"/>
            </a:pPr>
            <a:r>
              <a:rPr lang="ar-BH" baseline="0" dirty="0" smtClean="0"/>
              <a:t>الطلب من الحضور بتدوين أسئلتهم واستفساراتهم لطرحها في الفقرة المخصصة </a:t>
            </a:r>
          </a:p>
          <a:p>
            <a:pPr marL="171450" indent="-171450" algn="r" rt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12BAD50-984C-4434-A146-3A32784BEA60}" type="slidenum">
              <a:rPr lang="en-US" smtClean="0"/>
              <a:pPr>
                <a:defRPr/>
              </a:pPr>
              <a:t>1</a:t>
            </a:fld>
            <a:endParaRPr lang="en-US"/>
          </a:p>
        </p:txBody>
      </p:sp>
    </p:spTree>
    <p:extLst>
      <p:ext uri="{BB962C8B-B14F-4D97-AF65-F5344CB8AC3E}">
        <p14:creationId xmlns:p14="http://schemas.microsoft.com/office/powerpoint/2010/main" val="4096293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r" rtl="1">
              <a:buFontTx/>
              <a:buChar char="•"/>
            </a:pPr>
            <a:r>
              <a:rPr lang="ar-BH" altLang="en-US" dirty="0" smtClean="0"/>
              <a:t>تنقسم المؤسسات الناشئة إلى أربع</a:t>
            </a:r>
            <a:r>
              <a:rPr lang="ar-BH" altLang="en-US" baseline="0" dirty="0" smtClean="0"/>
              <a:t> </a:t>
            </a:r>
            <a:r>
              <a:rPr lang="ar-BH" altLang="en-US" dirty="0" smtClean="0"/>
              <a:t>فئات: المشاريع المنزلية، مشاريع ما قبل التأسيس، ومشاريع قيد التأسيس</a:t>
            </a:r>
            <a:r>
              <a:rPr lang="en-US" altLang="en-US" dirty="0" smtClean="0"/>
              <a:t> </a:t>
            </a:r>
            <a:r>
              <a:rPr lang="ar-BH" altLang="en-US" dirty="0" smtClean="0"/>
              <a:t> والمؤسسات</a:t>
            </a:r>
            <a:r>
              <a:rPr lang="ar-BH" altLang="en-US" baseline="0" dirty="0" smtClean="0"/>
              <a:t> القائمة ما بين 1 إلى 4 سنوات.</a:t>
            </a:r>
            <a:endParaRPr lang="en-US" altLang="en-US" dirty="0" smtClean="0"/>
          </a:p>
          <a:p>
            <a:pPr marL="171450" indent="-171450" algn="r" rtl="1">
              <a:buFontTx/>
              <a:buChar char="•"/>
            </a:pPr>
            <a:r>
              <a:rPr lang="ar-BH" altLang="en-US" dirty="0" smtClean="0"/>
              <a:t>تعمل تمكين بالشراكة مع العديد من المؤسسات الداعمة لنشر وترويج ثقافة ريادة الأعمال كبديل عن الوظيفة الاعتيادية</a:t>
            </a:r>
            <a:r>
              <a:rPr lang="ar-BH" altLang="en-US" baseline="0" dirty="0" smtClean="0"/>
              <a:t> وكأحد المصادر لخلق فرص العمل.</a:t>
            </a:r>
          </a:p>
          <a:p>
            <a:pPr marL="171450" indent="-171450" algn="r" rtl="1">
              <a:buFontTx/>
              <a:buChar char="•"/>
            </a:pPr>
            <a:r>
              <a:rPr lang="ar-BH" altLang="en-US" baseline="0" dirty="0" smtClean="0"/>
              <a:t>يتمحور دور تمكين في أربع جوانب لترويج ريادة الأعمال ودعم تأسيس الأعمال:   </a:t>
            </a:r>
            <a:r>
              <a:rPr lang="ar-BH" altLang="en-US" dirty="0" smtClean="0"/>
              <a:t>   </a:t>
            </a:r>
          </a:p>
          <a:p>
            <a:pPr marL="628650" lvl="1" indent="-171450" algn="r" rtl="1">
              <a:buFontTx/>
              <a:buChar char="•"/>
            </a:pPr>
            <a:r>
              <a:rPr lang="ar-BH" altLang="en-US" b="1" dirty="0" smtClean="0"/>
              <a:t>الارشاد والتوجيه:</a:t>
            </a:r>
            <a:r>
              <a:rPr lang="ar-BH" altLang="en-US" dirty="0" smtClean="0"/>
              <a:t> تعتبر مرحلة تأسيس الأعمال من أكثر</a:t>
            </a:r>
            <a:r>
              <a:rPr lang="ar-BH" altLang="en-US" baseline="0" dirty="0" smtClean="0"/>
              <a:t> المراحل حرجاً من عمر المؤسسة، حيث يواجه صاحب العمل العديد من المصاعب والتحديات التي تحد في كثير من الأحيان من استمرارية عمل المنشئة. لذا، ارتأت تمكين بإطلاق باقة من برامج الارشاد والتوجيه وذلك لتقديم النصح والمشورة لأصحاب المؤسسات الناشئة لضمان استمرارية عملهم.   </a:t>
            </a:r>
          </a:p>
          <a:p>
            <a:pPr marL="628650" lvl="1" indent="-171450" algn="r" rtl="1">
              <a:buFontTx/>
              <a:buChar char="•"/>
            </a:pPr>
            <a:r>
              <a:rPr lang="ar-BH" altLang="en-US" b="1" baseline="0" dirty="0" smtClean="0"/>
              <a:t>تحفيز الابتكار: </a:t>
            </a:r>
            <a:r>
              <a:rPr lang="ar-BH" altLang="en-US" b="0" baseline="0" dirty="0" smtClean="0"/>
              <a:t>تلعب تمكين دوراً بارزاً في تشجيع الابداع والابتكار في مجال ريادة الأعمال، حيث قامت بإطلاق ودعم العديد من المبادرات في هذا الجانب وأبرزها برنامج رأس المال الابتدائي والذي يهدف إلى دعم الأفراد في بلورة أفكارهم الابداعية وتطوير النماذج الأولية لتلك الأفكار للتأكد من قابلية تطبيقها وتنفيذها.    </a:t>
            </a:r>
            <a:r>
              <a:rPr lang="ar-BH" altLang="en-US" b="1" baseline="0" dirty="0" smtClean="0"/>
              <a:t> </a:t>
            </a:r>
          </a:p>
          <a:p>
            <a:pPr marL="628650" lvl="1" indent="-171450" algn="r" rtl="1">
              <a:buFontTx/>
              <a:buChar char="•"/>
            </a:pPr>
            <a:r>
              <a:rPr lang="ar-BH" altLang="en-US" b="1" baseline="0" dirty="0" smtClean="0"/>
              <a:t>دعم التمويل: </a:t>
            </a:r>
            <a:r>
              <a:rPr lang="ar-BH" altLang="en-US" b="0" baseline="0" dirty="0" smtClean="0"/>
              <a:t>يواجه العديد من رواد الأعمال الكثير من التحديات والمصاعب لتمويل مشاريعهم، لذا قامت تمكين بالتعاون مع بعض البنوك لدعم رواد الأعمال في الحصول على تمويلات ميسرة للبدء في مشاريعهم التجارية وأبرزها بنك البحرين للتنمية، حيث تقوم تمكين بتغطية 50% من قيمة أرباح القروض.  </a:t>
            </a:r>
            <a:endParaRPr lang="ar-BH" altLang="en-US" b="1" baseline="0" dirty="0" smtClean="0"/>
          </a:p>
          <a:p>
            <a:pPr marL="628650" lvl="1" indent="-171450" algn="r" rtl="1">
              <a:buFontTx/>
              <a:buChar char="•"/>
            </a:pPr>
            <a:r>
              <a:rPr lang="ar-BH" altLang="en-US" b="1" baseline="0" dirty="0" smtClean="0"/>
              <a:t>دخول السوق: </a:t>
            </a:r>
            <a:r>
              <a:rPr lang="ar-BH" altLang="en-US" b="0" baseline="0" dirty="0" smtClean="0"/>
              <a:t>تقوم تمكين بدعم المؤسسات الناشئة في عدة جوانب وذلك لتخفيف أعباء تكاليف التأسيس والعمليات التشغيلية في المراحل الأولية من المشروع ومن أبرز برامج الدعم التي تقدمها تمكين للمؤسسات الناشئة برنامج دعم المؤسسات والذي يهدف إلى دعمها في شراء المعدات واجهزة الاتصالات وتقنية المعلومات، بجانب دعم شئون التسويق والوصول إلى العملاء وآخراً وليس أخيراً دعم الحصول على استشارات الأعمال والجودة.   </a:t>
            </a:r>
          </a:p>
        </p:txBody>
      </p:sp>
      <p:sp>
        <p:nvSpPr>
          <p:cNvPr id="4" name="Slide Number Placeholder 3"/>
          <p:cNvSpPr>
            <a:spLocks noGrp="1"/>
          </p:cNvSpPr>
          <p:nvPr>
            <p:ph type="sldNum" sz="quarter" idx="5"/>
          </p:nvPr>
        </p:nvSpPr>
        <p:spPr/>
        <p:txBody>
          <a:bodyPr/>
          <a:lstStyle/>
          <a:p>
            <a:pPr>
              <a:defRPr/>
            </a:pPr>
            <a:fld id="{5243705F-0E7B-4D12-8C3A-C41A11C40664}" type="slidenum">
              <a:rPr lang="en-US" smtClean="0"/>
              <a:pPr>
                <a:defRPr/>
              </a:pPr>
              <a:t>11</a:t>
            </a:fld>
            <a:endParaRPr lang="en-US"/>
          </a:p>
        </p:txBody>
      </p:sp>
    </p:spTree>
    <p:extLst>
      <p:ext uri="{BB962C8B-B14F-4D97-AF65-F5344CB8AC3E}">
        <p14:creationId xmlns:p14="http://schemas.microsoft.com/office/powerpoint/2010/main" val="808095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r" rtl="1">
              <a:buFont typeface="Arial" pitchFamily="34" charset="0"/>
              <a:buChar char="•"/>
            </a:pPr>
            <a:r>
              <a:rPr lang="ar-BH" altLang="en-US" dirty="0" smtClean="0"/>
              <a:t>بجانب</a:t>
            </a:r>
            <a:r>
              <a:rPr lang="ar-BH" altLang="en-US" baseline="0" dirty="0" smtClean="0"/>
              <a:t> المؤسسات الناشئة، أيضاً تدعم تمكين المؤسسات التي في طور النمو والارتقاء لمواصلة مسيرة التنمية والاستدامة في النمو والازدهار وذلك عن طريق تسهيل الحصول على التمويل اللازم للتوسع، بجانب تقديم منح الدعم عن طريق برنامج دعم تطوير المؤسسات </a:t>
            </a:r>
            <a:r>
              <a:rPr lang="ar-BH" altLang="en-US" b="0" baseline="0" dirty="0" smtClean="0"/>
              <a:t>والذي يهدف بدوره إلى دعمها في شراء المعدات واجهزة الاتصالات وتقنية المعلومات، بجانب دعم شئون التسويق والوصول إلى العملاء وآخراً وليس أخيراً دعم الحصول على استشارات الأعمال والجودة. </a:t>
            </a:r>
            <a:r>
              <a:rPr lang="ar-BH" altLang="en-US" baseline="0" dirty="0" smtClean="0"/>
              <a:t> </a:t>
            </a:r>
          </a:p>
          <a:p>
            <a:pPr marL="171450" indent="-171450" algn="r" rtl="1">
              <a:buFont typeface="Arial" pitchFamily="34" charset="0"/>
              <a:buChar char="•"/>
            </a:pPr>
            <a:r>
              <a:rPr lang="ar-BH" altLang="en-US" baseline="0" dirty="0" smtClean="0"/>
              <a:t>كما تقوم تمكين بتوفير الدعم اللازم للمؤسسات النامية لتوظيف الكفاءات الوطنية المطلوبة وتأهيلها عن طريق برامج التدريب والتطوير بالإضافة إلى دعم جزء من رواتبها لفترات محددة.</a:t>
            </a:r>
            <a:endParaRPr lang="en-US" altLang="en-US" dirty="0" smtClean="0"/>
          </a:p>
        </p:txBody>
      </p:sp>
      <p:sp>
        <p:nvSpPr>
          <p:cNvPr id="4" name="Slide Number Placeholder 3"/>
          <p:cNvSpPr>
            <a:spLocks noGrp="1"/>
          </p:cNvSpPr>
          <p:nvPr>
            <p:ph type="sldNum" sz="quarter" idx="5"/>
          </p:nvPr>
        </p:nvSpPr>
        <p:spPr/>
        <p:txBody>
          <a:bodyPr/>
          <a:lstStyle/>
          <a:p>
            <a:pPr>
              <a:defRPr/>
            </a:pPr>
            <a:fld id="{82AF6F47-0189-4834-9534-021E6402034C}" type="slidenum">
              <a:rPr lang="en-US" smtClean="0"/>
              <a:pPr>
                <a:defRPr/>
              </a:pPr>
              <a:t>12</a:t>
            </a:fld>
            <a:endParaRPr lang="en-US"/>
          </a:p>
        </p:txBody>
      </p:sp>
    </p:spTree>
    <p:extLst>
      <p:ext uri="{BB962C8B-B14F-4D97-AF65-F5344CB8AC3E}">
        <p14:creationId xmlns:p14="http://schemas.microsoft.com/office/powerpoint/2010/main" val="425664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itchFamily="34" charset="0"/>
              <a:buChar char="•"/>
            </a:pPr>
            <a:r>
              <a:rPr lang="ar-BH" altLang="en-US" dirty="0" smtClean="0"/>
              <a:t>تسعى تمكين إلى تحفيز المؤسسات الكبيرة والمتقدمة للتوسع والتنوع في عملياتها والسعي للحصول على مصادر دخل بديلة وذلك لضمان استمرارية نموها وازدهارها.</a:t>
            </a:r>
          </a:p>
          <a:p>
            <a:pPr marL="171450" indent="-171450" algn="r" rtl="1">
              <a:buFont typeface="Arial" pitchFamily="34" charset="0"/>
              <a:buChar char="•"/>
            </a:pPr>
            <a:r>
              <a:rPr lang="ar-BH" altLang="en-US" baseline="0" dirty="0" smtClean="0"/>
              <a:t>كما تسعى تمكين بالتعاون مع مجلس التنمية الاقتصادي لاستقطاب وتحفيز الاستثمارات الأجنبية المباشرة وذلك لخلق فرص عمل للمواطنين بالإضافة إلى تحريك الاقتصاد. </a:t>
            </a:r>
          </a:p>
        </p:txBody>
      </p:sp>
      <p:sp>
        <p:nvSpPr>
          <p:cNvPr id="4" name="Slide Number Placeholder 3"/>
          <p:cNvSpPr>
            <a:spLocks noGrp="1"/>
          </p:cNvSpPr>
          <p:nvPr>
            <p:ph type="sldNum" sz="quarter" idx="10"/>
          </p:nvPr>
        </p:nvSpPr>
        <p:spPr/>
        <p:txBody>
          <a:bodyPr/>
          <a:lstStyle/>
          <a:p>
            <a:fld id="{2B714225-ACEC-4055-8D06-C236FC49C9BF}" type="slidenum">
              <a:rPr lang="en-US" smtClean="0"/>
              <a:t>13</a:t>
            </a:fld>
            <a:endParaRPr lang="en-US"/>
          </a:p>
        </p:txBody>
      </p:sp>
    </p:spTree>
    <p:extLst>
      <p:ext uri="{BB962C8B-B14F-4D97-AF65-F5344CB8AC3E}">
        <p14:creationId xmlns:p14="http://schemas.microsoft.com/office/powerpoint/2010/main" val="1532964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itchFamily="34" charset="0"/>
              <a:buChar char="•"/>
            </a:pPr>
            <a:r>
              <a:rPr lang="ar-BH" altLang="en-US" dirty="0" smtClean="0"/>
              <a:t>تسعى تمكين إلى تحفيز المؤسسات الكبيرة والمتقدمة للتوسع والتنوع في عملياتها والسعي للحصول على مصادر دخل بديلة وذلك لضمان استمرارية نموها وازدهارها.</a:t>
            </a:r>
          </a:p>
          <a:p>
            <a:pPr marL="171450" indent="-171450" algn="r" rtl="1">
              <a:buFont typeface="Arial" pitchFamily="34" charset="0"/>
              <a:buChar char="•"/>
            </a:pPr>
            <a:r>
              <a:rPr lang="ar-BH" altLang="en-US" baseline="0" dirty="0" smtClean="0"/>
              <a:t>كما تسعى تمكين بالتعاون مع مجلس التنمية الاقتصادي لاستقطاب وتحفيز الاستثمارات الأجنبية المباشرة وذلك لخلق فرص عمل للمواطنين بالإضافة إلى تحريك الاقتصاد. </a:t>
            </a:r>
          </a:p>
        </p:txBody>
      </p:sp>
      <p:sp>
        <p:nvSpPr>
          <p:cNvPr id="4" name="Slide Number Placeholder 3"/>
          <p:cNvSpPr>
            <a:spLocks noGrp="1"/>
          </p:cNvSpPr>
          <p:nvPr>
            <p:ph type="sldNum" sz="quarter" idx="10"/>
          </p:nvPr>
        </p:nvSpPr>
        <p:spPr/>
        <p:txBody>
          <a:bodyPr/>
          <a:lstStyle/>
          <a:p>
            <a:fld id="{2B714225-ACEC-4055-8D06-C236FC49C9BF}" type="slidenum">
              <a:rPr lang="en-US" smtClean="0"/>
              <a:t>14</a:t>
            </a:fld>
            <a:endParaRPr lang="en-US"/>
          </a:p>
        </p:txBody>
      </p:sp>
    </p:spTree>
    <p:extLst>
      <p:ext uri="{BB962C8B-B14F-4D97-AF65-F5344CB8AC3E}">
        <p14:creationId xmlns:p14="http://schemas.microsoft.com/office/powerpoint/2010/main" val="153296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itchFamily="34" charset="0"/>
              <a:buChar char="•"/>
            </a:pPr>
            <a:r>
              <a:rPr lang="ar-BH" dirty="0" smtClean="0"/>
              <a:t>بإمكانكم</a:t>
            </a:r>
            <a:r>
              <a:rPr lang="ar-BH" baseline="0" dirty="0" smtClean="0"/>
              <a:t> التواصل معنا للاستفادة من برامجنا من خلال العديد من قنوات الخدمة والتواصل.</a:t>
            </a:r>
          </a:p>
          <a:p>
            <a:pPr marL="171450" indent="-171450" algn="r" rtl="1">
              <a:buFont typeface="Arial" pitchFamily="34" charset="0"/>
              <a:buChar char="•"/>
            </a:pPr>
            <a:r>
              <a:rPr lang="ar-BH" dirty="0" smtClean="0"/>
              <a:t>بإمكانكم الدخول على موقعنا الالكتروني </a:t>
            </a:r>
            <a:r>
              <a:rPr lang="en-US" dirty="0" smtClean="0"/>
              <a:t>www.tamkeen.bh</a:t>
            </a:r>
            <a:r>
              <a:rPr lang="ar-BH" dirty="0" smtClean="0"/>
              <a:t> للتعرف على تفاصيل</a:t>
            </a:r>
            <a:r>
              <a:rPr lang="ar-BH" baseline="0" dirty="0" smtClean="0"/>
              <a:t> برامج الدعم والتقديم عليها، كما بإمكانكم التعرف على فعالياتنا القادمة والتسجيل لها من ذات الموقع، بالإضافة إلى امكانية التعرف على آخر الأخبار المستجدات.</a:t>
            </a:r>
          </a:p>
          <a:p>
            <a:pPr marL="171450" indent="-171450" algn="r" rtl="1">
              <a:buFont typeface="Arial" pitchFamily="34" charset="0"/>
              <a:buChar char="•"/>
            </a:pPr>
            <a:r>
              <a:rPr lang="ar-BH" baseline="0" dirty="0" smtClean="0"/>
              <a:t>أيضاً يمكنكم التواصل معنا عبر مركز خدمة العملاء 17383333 خلال ساعات العمل من يوم الأحد إلى يوم الخميس من الساعة 8 صباحاً حتى الساعة 4 مساءً</a:t>
            </a:r>
          </a:p>
          <a:p>
            <a:pPr marL="171450" indent="-171450" algn="r" rtl="1">
              <a:buFont typeface="Arial" pitchFamily="34" charset="0"/>
              <a:buChar char="•"/>
            </a:pPr>
            <a:r>
              <a:rPr lang="ar-BH" baseline="0" dirty="0" smtClean="0"/>
              <a:t>كما يمكنكم التواصل معنا عبر البريد الالكتروني </a:t>
            </a:r>
            <a:r>
              <a:rPr lang="en-US" baseline="0" dirty="0" smtClean="0"/>
              <a:t>support@tamkeen.bh</a:t>
            </a:r>
            <a:r>
              <a:rPr lang="ar-BH" baseline="0" dirty="0" smtClean="0"/>
              <a:t> وسنقوم بالرد عليكم خلال 48 ساعة عمل </a:t>
            </a:r>
          </a:p>
          <a:p>
            <a:pPr marL="171450" indent="-171450" algn="r" rtl="1">
              <a:buFont typeface="Arial" pitchFamily="34" charset="0"/>
              <a:buChar char="•"/>
            </a:pPr>
            <a:r>
              <a:rPr lang="ar-BH" baseline="0" dirty="0" smtClean="0"/>
              <a:t>يسعدنا متابعتكم لنا خلال وسائل التواصل الاجتماعي الموضحة أمامكم للتعرف على آخر مستجداتنا ومشاركتها مع الأهل والأصدقاء</a:t>
            </a:r>
          </a:p>
          <a:p>
            <a:pPr marL="171450" indent="-171450" algn="r" rtl="1">
              <a:buFont typeface="Arial" pitchFamily="34" charset="0"/>
              <a:buChar char="•"/>
            </a:pPr>
            <a:r>
              <a:rPr lang="ar-BH" baseline="0" dirty="0" smtClean="0"/>
              <a:t>من أجل تسهيل عملية التواصل معنا والوصول للمجتمع المحلي، قمنا بتعيين مندوبين محليين لتمثيلكم في تمكين وتمثيلنا في مناطقكم، لذا يسرنا تعريفكم بمندبكم في تمكين السيد/السيدة. </a:t>
            </a:r>
          </a:p>
          <a:p>
            <a:pPr marL="171450" indent="-171450" algn="r" rtl="1">
              <a:buFont typeface="Arial" pitchFamily="34" charset="0"/>
              <a:buChar char="•"/>
            </a:pPr>
            <a:r>
              <a:rPr lang="ar-BH" baseline="0" dirty="0" smtClean="0"/>
              <a:t>أيضاً بالإمكان زياراتنا في أحد مراكز تمكين لخدمة العملاء أو أحد مكاتب خدمات العملاء في فروع بنك البحرين للتنمية ووزارة العمل.</a:t>
            </a:r>
          </a:p>
          <a:p>
            <a:pPr marL="171450" indent="-171450" algn="r" rtl="1">
              <a:buFont typeface="Arial" pitchFamily="34" charset="0"/>
              <a:buChar char="•"/>
            </a:pPr>
            <a:r>
              <a:rPr lang="ar-BH" baseline="0" dirty="0" smtClean="0"/>
              <a:t>يرجى من الأخوة التأكد من تسجيل أسمائكم في استمارة التسجيل</a:t>
            </a:r>
            <a:r>
              <a:rPr lang="en-US" baseline="0" dirty="0" smtClean="0"/>
              <a:t> </a:t>
            </a:r>
            <a:r>
              <a:rPr lang="ar-BH" baseline="0" dirty="0" smtClean="0"/>
              <a:t>لكي يتسنى لنا التواصل معكم وتحديثكم باخر مستجدات تمكين. كما</a:t>
            </a:r>
            <a:r>
              <a:rPr lang="en-US" baseline="0" dirty="0" smtClean="0"/>
              <a:t> </a:t>
            </a:r>
            <a:r>
              <a:rPr lang="ar-BH" baseline="0" dirty="0" smtClean="0"/>
              <a:t>سنقوم بإرسال رسالة نصية إلى جميع الحضور تشمل رابطين أحدهما يتعلق بتفاصيل بعض البرامج وقصص النجاح الملهمة للرجوع لها متى ما اقتضت الحاجة، والرابط الآخر يتعلق باستبيان قصير جداً لأخذ رأيكم الكريم بفعالية اليوم وذلك للتحسين المستمر في مستوى الفعاليات وخدمتكم بصورة أفضل. </a:t>
            </a:r>
          </a:p>
          <a:p>
            <a:pPr marL="171450" indent="-171450" algn="r" rt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12BAD50-984C-4434-A146-3A32784BEA60}" type="slidenum">
              <a:rPr lang="en-US" smtClean="0"/>
              <a:pPr>
                <a:defRPr/>
              </a:pPr>
              <a:t>15</a:t>
            </a:fld>
            <a:endParaRPr lang="en-US"/>
          </a:p>
        </p:txBody>
      </p:sp>
    </p:spTree>
    <p:extLst>
      <p:ext uri="{BB962C8B-B14F-4D97-AF65-F5344CB8AC3E}">
        <p14:creationId xmlns:p14="http://schemas.microsoft.com/office/powerpoint/2010/main" val="2992964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itchFamily="34" charset="0"/>
              <a:buChar char="•"/>
            </a:pPr>
            <a:r>
              <a:rPr lang="ar-BH" dirty="0" smtClean="0"/>
              <a:t>في الختام نكرر شكرنا وتقديرنا لحضوركم الكريم ونتمنى أن</a:t>
            </a:r>
            <a:r>
              <a:rPr lang="ar-BH" baseline="0" dirty="0" smtClean="0"/>
              <a:t> تكونوا من المستفيدين من برامجنا وجزء من قصص نجاحنا</a:t>
            </a:r>
          </a:p>
          <a:p>
            <a:pPr marL="171450" indent="-171450" algn="r" rtl="1">
              <a:buFont typeface="Arial" pitchFamily="34" charset="0"/>
              <a:buChar char="•"/>
            </a:pPr>
            <a:r>
              <a:rPr lang="ar-BH" baseline="0" dirty="0" smtClean="0"/>
              <a:t>أيضا نود أن نشكر الجهات</a:t>
            </a:r>
            <a:r>
              <a:rPr lang="en-US" baseline="0" dirty="0" smtClean="0"/>
              <a:t> </a:t>
            </a:r>
            <a:r>
              <a:rPr lang="ar-BH" baseline="0" dirty="0" smtClean="0"/>
              <a:t>المنظمة لهذه الفعالية على الاستضافة وحسن التنظيم</a:t>
            </a:r>
          </a:p>
          <a:p>
            <a:pPr marL="171450" indent="-171450" algn="r" rtl="1">
              <a:buFont typeface="Arial" pitchFamily="34" charset="0"/>
              <a:buChar char="•"/>
            </a:pPr>
            <a:r>
              <a:rPr lang="ar-BH" baseline="0" dirty="0" smtClean="0"/>
              <a:t>وآخراً وليس أخيراً نتقدم بجزيل الشكر والامتنان إلى </a:t>
            </a:r>
            <a:r>
              <a:rPr lang="ar-BH" baseline="0" dirty="0" err="1" smtClean="0"/>
              <a:t>مندوبنا</a:t>
            </a:r>
            <a:r>
              <a:rPr lang="ar-BH" baseline="0" dirty="0" smtClean="0"/>
              <a:t> السيد/السيدة ..... على الترتيب والتنسيق لعقد هذه الفعالية </a:t>
            </a:r>
          </a:p>
          <a:p>
            <a:pPr marL="171450" indent="-171450" algn="r" rtl="1">
              <a:buFont typeface="Arial" pitchFamily="34" charset="0"/>
              <a:buChar char="•"/>
            </a:pPr>
            <a:endParaRPr lang="ar-BH" baseline="0" dirty="0" smtClean="0"/>
          </a:p>
          <a:p>
            <a:pPr marL="171450" indent="-171450" algn="r" rtl="1">
              <a:buFont typeface="Arial" pitchFamily="34" charset="0"/>
              <a:buChar char="•"/>
            </a:pPr>
            <a:r>
              <a:rPr lang="ar-BH" baseline="0" smtClean="0"/>
              <a:t>والسلام عليكم ورحمة الله وبركاته.....   </a:t>
            </a:r>
            <a:endParaRPr lang="en-US" dirty="0"/>
          </a:p>
        </p:txBody>
      </p:sp>
      <p:sp>
        <p:nvSpPr>
          <p:cNvPr id="4" name="Slide Number Placeholder 3"/>
          <p:cNvSpPr>
            <a:spLocks noGrp="1"/>
          </p:cNvSpPr>
          <p:nvPr>
            <p:ph type="sldNum" sz="quarter" idx="10"/>
          </p:nvPr>
        </p:nvSpPr>
        <p:spPr/>
        <p:txBody>
          <a:bodyPr/>
          <a:lstStyle/>
          <a:p>
            <a:pPr>
              <a:defRPr/>
            </a:pPr>
            <a:fld id="{412BAD50-984C-4434-A146-3A32784BEA60}" type="slidenum">
              <a:rPr lang="en-US" smtClean="0"/>
              <a:pPr>
                <a:defRPr/>
              </a:pPr>
              <a:t>16</a:t>
            </a:fld>
            <a:endParaRPr lang="en-US"/>
          </a:p>
        </p:txBody>
      </p:sp>
    </p:spTree>
    <p:extLst>
      <p:ext uri="{BB962C8B-B14F-4D97-AF65-F5344CB8AC3E}">
        <p14:creationId xmlns:p14="http://schemas.microsoft.com/office/powerpoint/2010/main" val="87999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itchFamily="34" charset="0"/>
              <a:buChar char="•"/>
            </a:pPr>
            <a:r>
              <a:rPr lang="ar-BH" dirty="0" smtClean="0"/>
              <a:t>تمكين تأسست عام 2006 ضمن منظومة المشاريع الاصلاحية وبالتحديد مشاريع اصلاح سق العمل </a:t>
            </a:r>
          </a:p>
          <a:p>
            <a:pPr marL="171450" indent="-171450" algn="r" rtl="1">
              <a:buFont typeface="Arial" pitchFamily="34" charset="0"/>
              <a:buChar char="•"/>
            </a:pPr>
            <a:r>
              <a:rPr lang="ar-BH" dirty="0" smtClean="0"/>
              <a:t>تموَّل مشاريع تمكين وعملياتها</a:t>
            </a:r>
            <a:r>
              <a:rPr lang="ar-BH" baseline="0" dirty="0" smtClean="0"/>
              <a:t> التشغيلية</a:t>
            </a:r>
            <a:r>
              <a:rPr lang="ar-BH" dirty="0" smtClean="0"/>
              <a:t> من قبل رسوم العمل،</a:t>
            </a:r>
            <a:r>
              <a:rPr lang="ar-BH" baseline="0" dirty="0" smtClean="0"/>
              <a:t> حيث 80 % من الرسوم تذهب إلى ميزانية تمكين وتقوم تمكين بإعادة استثمارها في القطاع الخاص عن طريق برامج دعم للأفراد والمؤسسات</a:t>
            </a:r>
            <a:r>
              <a:rPr lang="ar-BH" dirty="0" smtClean="0"/>
              <a:t> </a:t>
            </a:r>
          </a:p>
          <a:p>
            <a:pPr marL="171450" indent="-171450" algn="r" rtl="1">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412BAD50-984C-4434-A146-3A32784BEA60}" type="slidenum">
              <a:rPr lang="en-US" smtClean="0"/>
              <a:pPr>
                <a:defRPr/>
              </a:pPr>
              <a:t>2</a:t>
            </a:fld>
            <a:endParaRPr lang="en-US"/>
          </a:p>
        </p:txBody>
      </p:sp>
    </p:spTree>
    <p:extLst>
      <p:ext uri="{BB962C8B-B14F-4D97-AF65-F5344CB8AC3E}">
        <p14:creationId xmlns:p14="http://schemas.microsoft.com/office/powerpoint/2010/main" val="347863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itchFamily="34" charset="0"/>
              <a:buChar char="•"/>
            </a:pPr>
            <a:r>
              <a:rPr lang="ar-BH" dirty="0" smtClean="0"/>
              <a:t>تعتبر</a:t>
            </a:r>
            <a:r>
              <a:rPr lang="ar-BH" baseline="0" dirty="0" smtClean="0"/>
              <a:t> فئة الأفراد أحد أهم الفئات الرئيسية والمستهدفة من قبل برامج الدعم في تمكين بجانب فئة المؤسسات التجارية، حيث تسعى تمكين بدعم الفرد البحريني بما يتناسب مع متطلبات سوق العمل.  </a:t>
            </a:r>
          </a:p>
          <a:p>
            <a:pPr marL="171450" indent="-171450" algn="r" rtl="1">
              <a:buFont typeface="Arial" pitchFamily="34" charset="0"/>
              <a:buChar char="•"/>
            </a:pPr>
            <a:r>
              <a:rPr lang="ar-BH" baseline="0" dirty="0" smtClean="0"/>
              <a:t>لكي يتم خدمة فئة الأفراد بصورة أفضل وأكثر فعالية، قامت تمكين بتصنيفها إلى ثلاث فئات أساسية: الطلبة، الباحثون عن عمل، والموظفون. حيث كل فئة لها احتياجاتها وتحدياتها الخاصة وقنوات التواصل المثلى للوصول لها، بالإضافة إلى برامج الدعم التي تستهدفها.</a:t>
            </a:r>
          </a:p>
          <a:p>
            <a:pPr marL="171450" indent="-171450" algn="r" rtl="1">
              <a:buFont typeface="Arial" pitchFamily="34" charset="0"/>
              <a:buChar char="•"/>
            </a:pPr>
            <a:r>
              <a:rPr lang="ar-BH" baseline="0" dirty="0" smtClean="0"/>
              <a:t>تسعى تمكين إلى تقديم ثلاث أوجه لدعم الأفراد: الارشاد والتوجيه، التدريب والتطوير، وبناء الخبرات.</a:t>
            </a:r>
          </a:p>
          <a:p>
            <a:pPr marL="171450" indent="-171450" algn="r" rtl="1">
              <a:buFont typeface="Arial" pitchFamily="34" charset="0"/>
              <a:buChar char="•"/>
            </a:pPr>
            <a:r>
              <a:rPr lang="ar-BH" baseline="0" dirty="0" smtClean="0"/>
              <a:t>قامت تمكين بخدمة أكثر من 89 ألف فرد بحريني من خلال برامج دعم الأفراد.   </a:t>
            </a:r>
            <a:endParaRPr lang="ar-BH" dirty="0" smtClean="0"/>
          </a:p>
          <a:p>
            <a:pPr marL="0" indent="0" algn="r" rtl="1">
              <a:buFont typeface="Arial" pitchFamily="34" charset="0"/>
              <a:buNone/>
            </a:pPr>
            <a:r>
              <a:rPr lang="ar-BH" dirty="0" smtClean="0"/>
              <a:t> </a:t>
            </a:r>
          </a:p>
          <a:p>
            <a:endParaRPr lang="en-US" dirty="0"/>
          </a:p>
        </p:txBody>
      </p:sp>
      <p:sp>
        <p:nvSpPr>
          <p:cNvPr id="4" name="Slide Number Placeholder 3"/>
          <p:cNvSpPr>
            <a:spLocks noGrp="1"/>
          </p:cNvSpPr>
          <p:nvPr>
            <p:ph type="sldNum" sz="quarter" idx="10"/>
          </p:nvPr>
        </p:nvSpPr>
        <p:spPr/>
        <p:txBody>
          <a:bodyPr/>
          <a:lstStyle/>
          <a:p>
            <a:pPr>
              <a:defRPr/>
            </a:pPr>
            <a:fld id="{412BAD50-984C-4434-A146-3A32784BEA60}" type="slidenum">
              <a:rPr lang="en-US" smtClean="0"/>
              <a:pPr>
                <a:defRPr/>
              </a:pPr>
              <a:t>4</a:t>
            </a:fld>
            <a:endParaRPr lang="en-US"/>
          </a:p>
        </p:txBody>
      </p:sp>
    </p:spTree>
    <p:extLst>
      <p:ext uri="{BB962C8B-B14F-4D97-AF65-F5344CB8AC3E}">
        <p14:creationId xmlns:p14="http://schemas.microsoft.com/office/powerpoint/2010/main" val="150898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itchFamily="34" charset="0"/>
              <a:buChar char="•"/>
            </a:pPr>
            <a:r>
              <a:rPr lang="ar-BH" dirty="0" smtClean="0"/>
              <a:t>تعتبر</a:t>
            </a:r>
            <a:r>
              <a:rPr lang="ar-BH" baseline="0" dirty="0" smtClean="0"/>
              <a:t> فئة المؤسسات أحد أهم الفئات الرئيسية والمستهدفة من قبل برامج الدعم في تمكين بجانب فئة الأفراد، حيث تسعى تمكين بدعم المؤسسات لبناء قدراتها وذلك للمساهمة في الاقتصاد.  </a:t>
            </a:r>
          </a:p>
          <a:p>
            <a:pPr marL="171450" indent="-171450" algn="r" rtl="1">
              <a:buFont typeface="Arial" pitchFamily="34" charset="0"/>
              <a:buChar char="•"/>
            </a:pPr>
            <a:r>
              <a:rPr lang="ar-BH" baseline="0" dirty="0" smtClean="0"/>
              <a:t>لكي يتم خدمة فئة المؤسسات بصورة أفضل وأكثر فعالية، قامت تمكين بتصنيفها إلى ثلاث فئات أساسية حسب</a:t>
            </a:r>
            <a:r>
              <a:rPr lang="en-US" baseline="0" dirty="0" smtClean="0"/>
              <a:t> </a:t>
            </a:r>
            <a:r>
              <a:rPr lang="ar-BH" baseline="0" dirty="0" smtClean="0"/>
              <a:t>مراحلها العمرية: المؤسسات الناشئة، المؤسسات النامية، والمؤسسات المتقدمة. حيث كل فئة لها احتياجاتها وتحدياتها الخاصة وقنوات التواصل المثلى للوصول لها، بالإضافة إلى برامج الدعم التي تستهدفها. كما تسعى تمكين بالأخذ بالاعتبار لعوامل أخرى تخص المؤسسات كالقطاع الاقتصادي التي تنتمي له، حجم المؤسسة، عدد الموظفين البحرينيين وغيرها من العوامل.     </a:t>
            </a:r>
          </a:p>
          <a:p>
            <a:pPr marL="171450" indent="-171450" algn="r" rtl="1">
              <a:buFont typeface="Arial" pitchFamily="34" charset="0"/>
              <a:buChar char="•"/>
            </a:pPr>
            <a:r>
              <a:rPr lang="ar-BH" baseline="0" dirty="0" smtClean="0"/>
              <a:t>تسعى تمكين إلى تقديم أربع أوجه لدعم المؤسسات : المنح المالية ، دعم التمويل، دعم توظيف وتدريب الموظفين، والخدمات الاستشارية.</a:t>
            </a:r>
          </a:p>
          <a:p>
            <a:pPr marL="171450" indent="-171450" algn="r" rtl="1">
              <a:buFont typeface="Arial" pitchFamily="34" charset="0"/>
              <a:buChar char="•"/>
            </a:pPr>
            <a:r>
              <a:rPr lang="ar-BH" baseline="0" dirty="0" smtClean="0"/>
              <a:t>قامت تمكين بخدمة أكثر من 30 ألف مؤسسة من خلال برامج دعم المؤسسات.   </a:t>
            </a:r>
            <a:endParaRPr lang="ar-BH" dirty="0" smtClean="0"/>
          </a:p>
          <a:p>
            <a:pPr marL="0" indent="0" algn="r" rtl="1">
              <a:buFont typeface="Arial" pitchFamily="34" charset="0"/>
              <a:buNone/>
            </a:pPr>
            <a:r>
              <a:rPr lang="ar-BH"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12BAD50-984C-4434-A146-3A32784BEA60}" type="slidenum">
              <a:rPr lang="en-US" smtClean="0"/>
              <a:pPr>
                <a:defRPr/>
              </a:pPr>
              <a:t>5</a:t>
            </a:fld>
            <a:endParaRPr lang="en-US"/>
          </a:p>
        </p:txBody>
      </p:sp>
    </p:spTree>
    <p:extLst>
      <p:ext uri="{BB962C8B-B14F-4D97-AF65-F5344CB8AC3E}">
        <p14:creationId xmlns:p14="http://schemas.microsoft.com/office/powerpoint/2010/main" val="49652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itchFamily="34" charset="0"/>
              <a:buChar char="•"/>
            </a:pPr>
            <a:r>
              <a:rPr lang="ar-BH" dirty="0" smtClean="0"/>
              <a:t>سنتحدث بالتفصيل عن كل</a:t>
            </a:r>
            <a:r>
              <a:rPr lang="ar-BH" baseline="0" dirty="0" smtClean="0"/>
              <a:t> شريحة مستهدفة من فئة الأفراد وما هي أوجه وبرامج الدعم لكل شريحة</a:t>
            </a:r>
          </a:p>
        </p:txBody>
      </p:sp>
      <p:sp>
        <p:nvSpPr>
          <p:cNvPr id="4" name="Slide Number Placeholder 3"/>
          <p:cNvSpPr>
            <a:spLocks noGrp="1"/>
          </p:cNvSpPr>
          <p:nvPr>
            <p:ph type="sldNum" sz="quarter" idx="10"/>
          </p:nvPr>
        </p:nvSpPr>
        <p:spPr/>
        <p:txBody>
          <a:bodyPr/>
          <a:lstStyle/>
          <a:p>
            <a:pPr>
              <a:defRPr/>
            </a:pPr>
            <a:fld id="{412BAD50-984C-4434-A146-3A32784BEA60}" type="slidenum">
              <a:rPr lang="en-US" smtClean="0"/>
              <a:pPr>
                <a:defRPr/>
              </a:pPr>
              <a:t>6</a:t>
            </a:fld>
            <a:endParaRPr lang="en-US"/>
          </a:p>
        </p:txBody>
      </p:sp>
    </p:spTree>
    <p:extLst>
      <p:ext uri="{BB962C8B-B14F-4D97-AF65-F5344CB8AC3E}">
        <p14:creationId xmlns:p14="http://schemas.microsoft.com/office/powerpoint/2010/main" val="158296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dirty="0" smtClean="0"/>
              <a:t>تعتبر فئة الطلبة أحد أه</a:t>
            </a:r>
            <a:r>
              <a:rPr lang="ar-BH" baseline="0" dirty="0" smtClean="0"/>
              <a:t>م و</a:t>
            </a:r>
            <a:r>
              <a:rPr lang="ar-BH" dirty="0" smtClean="0"/>
              <a:t>أبرز فئات الأفراد المستهدفة من قبل تمكين، حيث تسعى تمكين لخلق الوعي بين صفوف</a:t>
            </a:r>
            <a:r>
              <a:rPr lang="ar-BH" baseline="0" dirty="0" smtClean="0"/>
              <a:t> طلبة المرحلة الثانوية والجامعة </a:t>
            </a:r>
            <a:r>
              <a:rPr lang="ar-BH" dirty="0" smtClean="0"/>
              <a:t>بمتطلبات سوق العمل ورفع استعدادهم المهني.  </a:t>
            </a:r>
          </a:p>
          <a:p>
            <a:pPr marL="171450" marR="0"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dirty="0" smtClean="0"/>
              <a:t>تتركز برامج دعم الطلبة حول ثلاث جوانب رئيسية:</a:t>
            </a:r>
          </a:p>
          <a:p>
            <a:pPr marL="628650" marR="0" lvl="1"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b="1" dirty="0" smtClean="0"/>
              <a:t>الاستعداد للعمل</a:t>
            </a:r>
            <a:r>
              <a:rPr lang="ar-BH" dirty="0" smtClean="0"/>
              <a:t>، ومثال على ذلك برنامج أصيل والذي يهدف إلى الترويج عن أبرز القيم والأخلاقيات المطلوبة في سق</a:t>
            </a:r>
            <a:r>
              <a:rPr lang="ar-BH" baseline="0" dirty="0" smtClean="0"/>
              <a:t> العمل. مثال آخر مدينة شباب 2030، والتي تنظم سنوياً من قبل وزارة الشباب في الاجازة الصيفية وذلك بهدف صقل مواهب وامكانيات الشباب والتي من شئنها رفع الاستعداد المهني والنفسي للشباب للدخول في سوق العمل  </a:t>
            </a:r>
          </a:p>
          <a:p>
            <a:pPr marL="628650" marR="0" lvl="1"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b="1" baseline="0" dirty="0" smtClean="0"/>
              <a:t>التوجيه المهني: </a:t>
            </a:r>
            <a:r>
              <a:rPr lang="ar-BH" b="0" baseline="0" dirty="0" smtClean="0"/>
              <a:t>يعد الارشاد المهني من أبرز التحديات التي تواجه الطلبة سواءً في المراحل المتقدمة أو في المرحلة الجامعية، فعليه قامت تمكين بطرح عدد من المبادرات في هذا المجال</a:t>
            </a:r>
            <a:r>
              <a:rPr lang="ar-BH" b="1" baseline="0" dirty="0" smtClean="0"/>
              <a:t> </a:t>
            </a:r>
            <a:r>
              <a:rPr lang="ar-BH" b="0" baseline="0" dirty="0" smtClean="0"/>
              <a:t>أبرزها مجلة اكتشف الحياة بعد المدرسة والتي تهدف إلى تعريف الطلبة بأبرز القطاعات الاقتصادية والمهن المنضوية تحتها. مثال آخر برنامج «ملهم»، والذي يقوم بدور تكميلي لمجلة اكتشف الحياة من خلال ورش عمل وأنشطة تفاعلية ومشاريع طلابية مشتركة في الاجازة الصيفية. </a:t>
            </a:r>
          </a:p>
          <a:p>
            <a:pPr marL="628650" marR="0" lvl="1"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b="1" baseline="0" dirty="0" smtClean="0"/>
              <a:t>ثقافة ريادة الأعمال: </a:t>
            </a:r>
            <a:r>
              <a:rPr lang="ar-BH" b="0" baseline="0" dirty="0" smtClean="0"/>
              <a:t>يعتبر موضوع ريادة الأعمال موضوع محوري وركيزة أساسية ضمن أهداف تمكين الاستراتيجية، حيث طرحت تمكين العديد من البرامج التوعوية والتنموية للطلبة والشباب، ومثال على ذلك برنامج مشروعي، والذي يهدف إلى تشجيع الطلبة على خوض تجرية ريادة الأعمال وذلك عن طريق تحويل أفكارهم التجارية إلى خطة عمل عن طريق التدريب والارشاد، بالإضافة إلى عرض مشاريعهم في أحد المجمعات التجارية أمام الجمهور لاكتساب الثقة وضمان استمرارية ومواصلة العمل بعد البرنامج. كما تنوي تمكين بعقد سلسة من البرامج والفعاليات التوعوية والتفاعلية في مجال ريادة الأعمال في العام المقبل. </a:t>
            </a:r>
          </a:p>
          <a:p>
            <a:pPr marL="457200" marR="0" lvl="1" indent="0" algn="r" defTabSz="914400" rtl="1" eaLnBrk="0" fontAlgn="base" latinLnBrk="0" hangingPunct="0">
              <a:lnSpc>
                <a:spcPct val="100000"/>
              </a:lnSpc>
              <a:spcBef>
                <a:spcPct val="30000"/>
              </a:spcBef>
              <a:spcAft>
                <a:spcPct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412BAD50-984C-4434-A146-3A32784BEA60}" type="slidenum">
              <a:rPr lang="en-US" smtClean="0"/>
              <a:pPr>
                <a:defRPr/>
              </a:pPr>
              <a:t>7</a:t>
            </a:fld>
            <a:endParaRPr lang="en-US"/>
          </a:p>
        </p:txBody>
      </p:sp>
    </p:spTree>
    <p:extLst>
      <p:ext uri="{BB962C8B-B14F-4D97-AF65-F5344CB8AC3E}">
        <p14:creationId xmlns:p14="http://schemas.microsoft.com/office/powerpoint/2010/main" val="2806279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dirty="0" smtClean="0"/>
              <a:t>تعتبر فئة الباحثون عن عمل أحد أه</a:t>
            </a:r>
            <a:r>
              <a:rPr lang="ar-BH" baseline="0" dirty="0" smtClean="0"/>
              <a:t>م و</a:t>
            </a:r>
            <a:r>
              <a:rPr lang="ar-BH" dirty="0" smtClean="0"/>
              <a:t>أبرز فئات الأفراد المستهدفة من قبل تمكين، حيث تسعى تمكين لتهيئتهم</a:t>
            </a:r>
            <a:r>
              <a:rPr lang="ar-BH" baseline="0" dirty="0" smtClean="0"/>
              <a:t> للدخول في السوق وتقليص المرحلة الانتقالية لهم قدر الامكان</a:t>
            </a:r>
            <a:r>
              <a:rPr lang="ar-BH" dirty="0" smtClean="0"/>
              <a:t>.  </a:t>
            </a:r>
          </a:p>
          <a:p>
            <a:pPr marL="171450" marR="0"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dirty="0" smtClean="0"/>
              <a:t>تتركز برامج دعم الباحثين عن عمل حول خمس جوانب رئيسية:</a:t>
            </a:r>
          </a:p>
          <a:p>
            <a:pPr marL="628650" marR="0" lvl="1"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b="1" dirty="0" smtClean="0"/>
              <a:t>الارشاد المهني</a:t>
            </a:r>
            <a:r>
              <a:rPr lang="ar-BH" dirty="0" smtClean="0"/>
              <a:t>، ومثال على ذلك فعالية سوِّق نفسك،</a:t>
            </a:r>
            <a:r>
              <a:rPr lang="ar-BH" baseline="0" dirty="0" smtClean="0"/>
              <a:t> والتي تهدف إلى تعريف الباحثين عن عمل بأبرز عناصر التسويق الشخصي والبحث عن الوظائف والشواغر المناسبة، بجانب كتابة السيرة الذاتية والتحضير للمقابلات الشخصية.       </a:t>
            </a:r>
            <a:r>
              <a:rPr lang="ar-BH" dirty="0" smtClean="0"/>
              <a:t> </a:t>
            </a:r>
          </a:p>
          <a:p>
            <a:pPr marL="628650" marR="0" lvl="1"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b="1" baseline="0" dirty="0" smtClean="0"/>
              <a:t>المهارات الأساسية: </a:t>
            </a:r>
            <a:r>
              <a:rPr lang="ar-BH" b="0" baseline="0" dirty="0" smtClean="0"/>
              <a:t>ومثال على ذلك برنامج المهارات الأساسية والذي يهدف إلى </a:t>
            </a:r>
            <a:r>
              <a:rPr lang="ar-BH" sz="1200" dirty="0" smtClean="0">
                <a:latin typeface="GE Dinar One" pitchFamily="18" charset="-78"/>
                <a:ea typeface="GE Dinar One" pitchFamily="18" charset="-78"/>
                <a:cs typeface="GE Dinar One" pitchFamily="18" charset="-78"/>
              </a:rPr>
              <a:t>مساعدة البحرينيين على اكتساب مجموعة من المهارات الأساسية لتعزيز فرص حصولهم على عمل مجزٍ. مثال على المهارات:</a:t>
            </a:r>
            <a:r>
              <a:rPr lang="ar-BH" sz="1200" baseline="0" dirty="0" smtClean="0">
                <a:latin typeface="GE Dinar One" pitchFamily="18" charset="-78"/>
                <a:ea typeface="GE Dinar One" pitchFamily="18" charset="-78"/>
                <a:cs typeface="GE Dinar One" pitchFamily="18" charset="-78"/>
              </a:rPr>
              <a:t> مهارات اللغة والتواصل، المهارات الاساسية، مهارات تقنية المعلومات والاتصالات.</a:t>
            </a:r>
            <a:endParaRPr lang="ar-BH" b="0" baseline="0" dirty="0" smtClean="0"/>
          </a:p>
          <a:p>
            <a:pPr marL="628650" marR="0" lvl="1"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b="1" baseline="0" dirty="0" smtClean="0"/>
              <a:t>التدريب التخصصي: </a:t>
            </a:r>
            <a:r>
              <a:rPr lang="ar-BH" b="0" baseline="0" dirty="0" smtClean="0"/>
              <a:t>ومثال على ذلك برنامج تمكين للشهادات الاحترافية، والذي يقدم للباحثين عن عمل فرص الاحتراف التخصصي والحصول على شهادات عالمية معتمدة من أرقى المنظمات المهنية والتي من شئنها رفع حظوظ الباحثين عن عمل في الحصول على الوظيفة المناسبة والمجزية.  </a:t>
            </a:r>
          </a:p>
          <a:p>
            <a:pPr marL="628650" marR="0" lvl="1"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b="1" baseline="0" dirty="0" smtClean="0"/>
              <a:t>التوظيف المرتبط بحاجات أصحاب الأعمال: </a:t>
            </a:r>
            <a:r>
              <a:rPr lang="ar-BH" b="0" baseline="0" dirty="0" smtClean="0"/>
              <a:t>تقوم تمكين بتحفيز وتشجيع مؤسسات القطاع الخاص في توظيف المواطنين وذلك عن طريق تغطية تكاليف تدريبهم ودعم جزء من رواتبهم لمدة محددة.</a:t>
            </a:r>
            <a:r>
              <a:rPr lang="en-US" b="0" baseline="0" dirty="0" smtClean="0"/>
              <a:t> </a:t>
            </a:r>
            <a:r>
              <a:rPr lang="ar-BH" b="0" baseline="0" dirty="0" smtClean="0"/>
              <a:t> يوجد حالياً أكثر من 200 شاغر وظيفي للباحثين عن عمل في عدد من الشركات الخاصة.</a:t>
            </a:r>
          </a:p>
          <a:p>
            <a:pPr marL="628650" marR="0" lvl="1"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b="1" baseline="0" dirty="0" smtClean="0"/>
              <a:t>الارشاد الخاص بريادة الأعمال: </a:t>
            </a:r>
            <a:r>
              <a:rPr lang="ar-BH" b="0" baseline="0" dirty="0" smtClean="0"/>
              <a:t>تقوم تمكين بتشجيع الباحثين عن عمل بتأسيس أعمالهم التجارية كبديل للتوظيف وذلك من خلال الفعاليات التوعوية وبرامج دعم تأسيس وتطوير الأعمال التي سنقوم بالتطرق لها لاحقاً.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12BAD50-984C-4434-A146-3A32784BEA60}" type="slidenum">
              <a:rPr lang="en-US" smtClean="0"/>
              <a:pPr>
                <a:defRPr/>
              </a:pPr>
              <a:t>8</a:t>
            </a:fld>
            <a:endParaRPr lang="en-US"/>
          </a:p>
        </p:txBody>
      </p:sp>
    </p:spTree>
    <p:extLst>
      <p:ext uri="{BB962C8B-B14F-4D97-AF65-F5344CB8AC3E}">
        <p14:creationId xmlns:p14="http://schemas.microsoft.com/office/powerpoint/2010/main" val="165019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dirty="0" smtClean="0"/>
              <a:t>تعتبر شريحة الموظفين أحد الفئات الأساسية</a:t>
            </a:r>
            <a:r>
              <a:rPr lang="ar-BH" baseline="0" dirty="0" smtClean="0"/>
              <a:t>  المستهدفة ضمن برامج الدعم المتاحة من </a:t>
            </a:r>
            <a:r>
              <a:rPr lang="ar-BH" dirty="0" smtClean="0"/>
              <a:t>قبل تمكين، حيث تسعى تمكين لدعم تطوير الموظفين للارتقاء في وظائفهم.  </a:t>
            </a:r>
          </a:p>
          <a:p>
            <a:pPr marL="171450" marR="0"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dirty="0" smtClean="0"/>
              <a:t>تتركز برامج دعم الموظفين حول أربع جوانب رئيسية:</a:t>
            </a:r>
          </a:p>
          <a:p>
            <a:pPr marL="628650" marR="0" lvl="1"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b="1" dirty="0" smtClean="0"/>
              <a:t>الارشاد الوظيفي</a:t>
            </a:r>
            <a:r>
              <a:rPr lang="ar-BH" dirty="0" smtClean="0"/>
              <a:t>، ستقوم تمكين في المستقبل القريب بطرح بعض</a:t>
            </a:r>
            <a:r>
              <a:rPr lang="ar-BH" baseline="0" dirty="0" smtClean="0"/>
              <a:t> </a:t>
            </a:r>
            <a:r>
              <a:rPr lang="ar-BH" dirty="0" smtClean="0"/>
              <a:t>برامج النصح والارشاد للموظفين وذلك عن طريق التعاقد مع خبراء ومتمرسين لمساعدة</a:t>
            </a:r>
            <a:r>
              <a:rPr lang="ar-BH" baseline="0" dirty="0" smtClean="0"/>
              <a:t> الموظفين</a:t>
            </a:r>
            <a:r>
              <a:rPr lang="ar-BH" dirty="0" smtClean="0"/>
              <a:t> في رسم خارطة طريق لحياتهم المهنية. </a:t>
            </a:r>
          </a:p>
          <a:p>
            <a:pPr marL="628650" marR="0" lvl="1"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b="1" baseline="0" dirty="0" smtClean="0"/>
              <a:t>التخصص والاحتراف: </a:t>
            </a:r>
            <a:r>
              <a:rPr lang="ar-BH" b="0" baseline="0" dirty="0" smtClean="0"/>
              <a:t>ومثال على ذلك</a:t>
            </a:r>
            <a:r>
              <a:rPr lang="en-US" sz="1200" b="0" baseline="0" dirty="0" smtClean="0">
                <a:latin typeface="GE Dinar One" pitchFamily="18" charset="-78"/>
                <a:ea typeface="GE Dinar One" pitchFamily="18" charset="-78"/>
                <a:cs typeface="GE Dinar One" pitchFamily="18" charset="-78"/>
              </a:rPr>
              <a:t> </a:t>
            </a:r>
            <a:r>
              <a:rPr lang="ar-BH" b="0" baseline="0" dirty="0" smtClean="0"/>
              <a:t>برنامج تمكين للشهادات الاحترافية، والذي يقدم للموظفين فرص الاحتراف التخصصي والحصول على شهادات عالمية معتمدة من أرقى المنظمات المهنية والتي من شئنها رفع حظوظ الموظفين للتطور والارتقاء في وظائفهم. </a:t>
            </a:r>
            <a:r>
              <a:rPr lang="ar-BH" sz="1200" b="0" baseline="0" dirty="0" smtClean="0">
                <a:latin typeface="GE Dinar One" pitchFamily="18" charset="-78"/>
                <a:ea typeface="GE Dinar One" pitchFamily="18" charset="-78"/>
                <a:cs typeface="GE Dinar One" pitchFamily="18" charset="-78"/>
              </a:rPr>
              <a:t> </a:t>
            </a:r>
            <a:endParaRPr lang="ar-BH" b="0" baseline="0" dirty="0" smtClean="0"/>
          </a:p>
          <a:p>
            <a:pPr marL="628650" marR="0" lvl="1"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b="1" baseline="0" dirty="0" smtClean="0"/>
              <a:t>صقل المهارات الوظيفية: </a:t>
            </a:r>
            <a:r>
              <a:rPr lang="ar-BH" b="0" baseline="0" dirty="0" smtClean="0"/>
              <a:t>ومثال على ذلك برنامج التطور في السلم الوظيفي، والذي يهدف إلى تشجيع مؤسسات القطاع الخاص على تدريب وزيادة رواتب موظفيهم. </a:t>
            </a:r>
          </a:p>
          <a:p>
            <a:pPr marL="628650" marR="0" lvl="1" indent="-171450" algn="r" defTabSz="914400" rtl="1" eaLnBrk="0" fontAlgn="base" latinLnBrk="0" hangingPunct="0">
              <a:lnSpc>
                <a:spcPct val="100000"/>
              </a:lnSpc>
              <a:spcBef>
                <a:spcPct val="30000"/>
              </a:spcBef>
              <a:spcAft>
                <a:spcPct val="0"/>
              </a:spcAft>
              <a:buClrTx/>
              <a:buSzTx/>
              <a:buFont typeface="Arial" pitchFamily="34" charset="0"/>
              <a:buChar char="•"/>
              <a:tabLst/>
              <a:defRPr/>
            </a:pPr>
            <a:r>
              <a:rPr lang="ar-BH" b="1" baseline="0" dirty="0" smtClean="0"/>
              <a:t>الحصول على الخبرة الدولية: </a:t>
            </a:r>
            <a:r>
              <a:rPr lang="ar-BH" b="0" baseline="0" dirty="0" smtClean="0"/>
              <a:t>ومثال على ذلك برنامج تمكين لاكتساب الخبرة الدولية والذي يهدف إلى تشجيع مؤسسات القطاع الخاص على إرسال موظفيهم للعمل في الخارج وذلك لاكتساب بعض التجارب والخبرات الدولية. </a:t>
            </a:r>
          </a:p>
          <a:p>
            <a:pPr algn="r" rtl="1"/>
            <a:endParaRPr lang="en-US" dirty="0" smtClean="0"/>
          </a:p>
          <a:p>
            <a:pPr algn="r" rtl="1"/>
            <a:endParaRPr lang="en-US" dirty="0"/>
          </a:p>
        </p:txBody>
      </p:sp>
      <p:sp>
        <p:nvSpPr>
          <p:cNvPr id="4" name="Slide Number Placeholder 3"/>
          <p:cNvSpPr>
            <a:spLocks noGrp="1"/>
          </p:cNvSpPr>
          <p:nvPr>
            <p:ph type="sldNum" sz="quarter" idx="10"/>
          </p:nvPr>
        </p:nvSpPr>
        <p:spPr/>
        <p:txBody>
          <a:bodyPr/>
          <a:lstStyle/>
          <a:p>
            <a:pPr>
              <a:defRPr/>
            </a:pPr>
            <a:fld id="{412BAD50-984C-4434-A146-3A32784BEA60}" type="slidenum">
              <a:rPr lang="en-US" smtClean="0"/>
              <a:pPr>
                <a:defRPr/>
              </a:pPr>
              <a:t>9</a:t>
            </a:fld>
            <a:endParaRPr lang="en-US"/>
          </a:p>
        </p:txBody>
      </p:sp>
    </p:spTree>
    <p:extLst>
      <p:ext uri="{BB962C8B-B14F-4D97-AF65-F5344CB8AC3E}">
        <p14:creationId xmlns:p14="http://schemas.microsoft.com/office/powerpoint/2010/main" val="1533713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ar-BH" dirty="0" smtClean="0"/>
              <a:t>سنتحدث بالتفصيل عن كل</a:t>
            </a:r>
            <a:r>
              <a:rPr lang="ar-BH" baseline="0" dirty="0" smtClean="0"/>
              <a:t> شريحة مستهدفة من فئة المؤسسات وما هي أوجه وبرامج الدعم لكل شريحة</a:t>
            </a:r>
          </a:p>
          <a:p>
            <a:endParaRPr lang="en-US" dirty="0"/>
          </a:p>
        </p:txBody>
      </p:sp>
      <p:sp>
        <p:nvSpPr>
          <p:cNvPr id="4" name="Slide Number Placeholder 3"/>
          <p:cNvSpPr>
            <a:spLocks noGrp="1"/>
          </p:cNvSpPr>
          <p:nvPr>
            <p:ph type="sldNum" sz="quarter" idx="10"/>
          </p:nvPr>
        </p:nvSpPr>
        <p:spPr/>
        <p:txBody>
          <a:bodyPr/>
          <a:lstStyle/>
          <a:p>
            <a:pPr>
              <a:defRPr/>
            </a:pPr>
            <a:fld id="{412BAD50-984C-4434-A146-3A32784BEA60}" type="slidenum">
              <a:rPr lang="en-US" smtClean="0"/>
              <a:pPr>
                <a:defRPr/>
              </a:pPr>
              <a:t>10</a:t>
            </a:fld>
            <a:endParaRPr lang="en-US"/>
          </a:p>
        </p:txBody>
      </p:sp>
    </p:spTree>
    <p:extLst>
      <p:ext uri="{BB962C8B-B14F-4D97-AF65-F5344CB8AC3E}">
        <p14:creationId xmlns:p14="http://schemas.microsoft.com/office/powerpoint/2010/main" val="1614330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mal\Desktop\Tamkeen\New operating moudle\Tamkeen PPT arabic-05.pn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0"/>
            <a:ext cx="92202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A0BF7099-FE58-4CFE-97D1-C7664BE831BC}" type="datetimeFigureOut">
              <a:rPr lang="en-US"/>
              <a:pPr>
                <a:defRPr/>
              </a:pPr>
              <a:t>20/04/2016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F7ED89-7C09-4AAD-80E6-50A24C9BCA31}" type="slidenum">
              <a:rPr lang="en-US"/>
              <a:pPr>
                <a:defRPr/>
              </a:pPr>
              <a:t>‹#›</a:t>
            </a:fld>
            <a:endParaRPr lang="en-US"/>
          </a:p>
        </p:txBody>
      </p:sp>
    </p:spTree>
    <p:extLst>
      <p:ext uri="{BB962C8B-B14F-4D97-AF65-F5344CB8AC3E}">
        <p14:creationId xmlns:p14="http://schemas.microsoft.com/office/powerpoint/2010/main" val="358382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5E9724-E876-4F2C-BE10-7D72C04D86EB}" type="datetimeFigureOut">
              <a:rPr lang="en-US"/>
              <a:pPr>
                <a:defRPr/>
              </a:pPr>
              <a:t>20/04/2016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912C3-30EA-4301-B5D8-34C4C9083D04}" type="slidenum">
              <a:rPr lang="en-US"/>
              <a:pPr>
                <a:defRPr/>
              </a:pPr>
              <a:t>‹#›</a:t>
            </a:fld>
            <a:endParaRPr lang="en-US"/>
          </a:p>
        </p:txBody>
      </p:sp>
    </p:spTree>
    <p:extLst>
      <p:ext uri="{BB962C8B-B14F-4D97-AF65-F5344CB8AC3E}">
        <p14:creationId xmlns:p14="http://schemas.microsoft.com/office/powerpoint/2010/main" val="251277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108E73-06E4-40EC-9007-829392148599}" type="datetimeFigureOut">
              <a:rPr lang="en-US"/>
              <a:pPr>
                <a:defRPr/>
              </a:pPr>
              <a:t>20/04/2016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BBD5F3-5946-4662-8A4A-72A6CEABCE4D}" type="slidenum">
              <a:rPr lang="en-US"/>
              <a:pPr>
                <a:defRPr/>
              </a:pPr>
              <a:t>‹#›</a:t>
            </a:fld>
            <a:endParaRPr lang="en-US"/>
          </a:p>
        </p:txBody>
      </p:sp>
    </p:spTree>
    <p:extLst>
      <p:ext uri="{BB962C8B-B14F-4D97-AF65-F5344CB8AC3E}">
        <p14:creationId xmlns:p14="http://schemas.microsoft.com/office/powerpoint/2010/main" val="116139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88A6C5-BEDE-4982-B8B1-00CF2341C499}" type="datetimeFigureOut">
              <a:rPr lang="en-US"/>
              <a:pPr>
                <a:defRPr/>
              </a:pPr>
              <a:t>20/04/2016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140074-DDB3-4E40-B634-CFEA8E5B9EC3}" type="slidenum">
              <a:rPr lang="en-US"/>
              <a:pPr>
                <a:defRPr/>
              </a:pPr>
              <a:t>‹#›</a:t>
            </a:fld>
            <a:endParaRPr lang="en-US"/>
          </a:p>
        </p:txBody>
      </p:sp>
    </p:spTree>
    <p:extLst>
      <p:ext uri="{BB962C8B-B14F-4D97-AF65-F5344CB8AC3E}">
        <p14:creationId xmlns:p14="http://schemas.microsoft.com/office/powerpoint/2010/main" val="409506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D1CC911-4112-43AF-8328-056E1A0A89D7}" type="datetimeFigureOut">
              <a:rPr lang="en-US"/>
              <a:pPr>
                <a:defRPr/>
              </a:pPr>
              <a:t>20/04/2016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8F8613-A86E-497F-AF7C-6B16BEF0EB16}" type="slidenum">
              <a:rPr lang="en-US"/>
              <a:pPr>
                <a:defRPr/>
              </a:pPr>
              <a:t>‹#›</a:t>
            </a:fld>
            <a:endParaRPr lang="en-US"/>
          </a:p>
        </p:txBody>
      </p:sp>
    </p:spTree>
    <p:extLst>
      <p:ext uri="{BB962C8B-B14F-4D97-AF65-F5344CB8AC3E}">
        <p14:creationId xmlns:p14="http://schemas.microsoft.com/office/powerpoint/2010/main" val="369294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84F426-F06F-4E7A-815D-F23999DB19F2}" type="datetimeFigureOut">
              <a:rPr lang="en-US"/>
              <a:pPr>
                <a:defRPr/>
              </a:pPr>
              <a:t>20/04/2016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6C9347-2FB5-475B-839D-DFAD83BF0F30}" type="slidenum">
              <a:rPr lang="en-US"/>
              <a:pPr>
                <a:defRPr/>
              </a:pPr>
              <a:t>‹#›</a:t>
            </a:fld>
            <a:endParaRPr lang="en-US"/>
          </a:p>
        </p:txBody>
      </p:sp>
    </p:spTree>
    <p:extLst>
      <p:ext uri="{BB962C8B-B14F-4D97-AF65-F5344CB8AC3E}">
        <p14:creationId xmlns:p14="http://schemas.microsoft.com/office/powerpoint/2010/main" val="157458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ABA09D7-68C2-4BF4-9E81-4D9B73E02D64}" type="datetimeFigureOut">
              <a:rPr lang="en-US"/>
              <a:pPr>
                <a:defRPr/>
              </a:pPr>
              <a:t>20/04/2016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A67DF3-46C0-47D0-A039-720176FD9ACA}" type="slidenum">
              <a:rPr lang="en-US"/>
              <a:pPr>
                <a:defRPr/>
              </a:pPr>
              <a:t>‹#›</a:t>
            </a:fld>
            <a:endParaRPr lang="en-US"/>
          </a:p>
        </p:txBody>
      </p:sp>
    </p:spTree>
    <p:extLst>
      <p:ext uri="{BB962C8B-B14F-4D97-AF65-F5344CB8AC3E}">
        <p14:creationId xmlns:p14="http://schemas.microsoft.com/office/powerpoint/2010/main" val="415440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FDF5AB-5592-40D2-A7D5-526770E13A28}" type="datetimeFigureOut">
              <a:rPr lang="en-US"/>
              <a:pPr>
                <a:defRPr/>
              </a:pPr>
              <a:t>20/04/2016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153943-BE1F-4650-BCD5-E9A4E38D6477}" type="slidenum">
              <a:rPr lang="en-US"/>
              <a:pPr>
                <a:defRPr/>
              </a:pPr>
              <a:t>‹#›</a:t>
            </a:fld>
            <a:endParaRPr lang="en-US"/>
          </a:p>
        </p:txBody>
      </p:sp>
    </p:spTree>
    <p:extLst>
      <p:ext uri="{BB962C8B-B14F-4D97-AF65-F5344CB8AC3E}">
        <p14:creationId xmlns:p14="http://schemas.microsoft.com/office/powerpoint/2010/main" val="342460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9D28FE-4C7F-4284-A99F-B5034C959269}" type="datetimeFigureOut">
              <a:rPr lang="en-US"/>
              <a:pPr>
                <a:defRPr/>
              </a:pPr>
              <a:t>20/04/2016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CA9524-AB8F-4443-8CED-29C6FE44BD8D}" type="slidenum">
              <a:rPr lang="en-US"/>
              <a:pPr>
                <a:defRPr/>
              </a:pPr>
              <a:t>‹#›</a:t>
            </a:fld>
            <a:endParaRPr lang="en-US"/>
          </a:p>
        </p:txBody>
      </p:sp>
    </p:spTree>
    <p:extLst>
      <p:ext uri="{BB962C8B-B14F-4D97-AF65-F5344CB8AC3E}">
        <p14:creationId xmlns:p14="http://schemas.microsoft.com/office/powerpoint/2010/main" val="391762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8123EC-04C8-4996-A629-1EDFC44FE200}" type="datetimeFigureOut">
              <a:rPr lang="en-US"/>
              <a:pPr>
                <a:defRPr/>
              </a:pPr>
              <a:t>20/04/2016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67DF35-CBA0-4061-9287-C583A82CFF4B}" type="slidenum">
              <a:rPr lang="en-US"/>
              <a:pPr>
                <a:defRPr/>
              </a:pPr>
              <a:t>‹#›</a:t>
            </a:fld>
            <a:endParaRPr lang="en-US"/>
          </a:p>
        </p:txBody>
      </p:sp>
    </p:spTree>
    <p:extLst>
      <p:ext uri="{BB962C8B-B14F-4D97-AF65-F5344CB8AC3E}">
        <p14:creationId xmlns:p14="http://schemas.microsoft.com/office/powerpoint/2010/main" val="23935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460354-F784-4908-BDA8-919B2C751B79}" type="datetimeFigureOut">
              <a:rPr lang="en-US"/>
              <a:pPr>
                <a:defRPr/>
              </a:pPr>
              <a:t>20/04/2016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1FFB39-0867-4D73-B9A6-1240398E345C}" type="slidenum">
              <a:rPr lang="en-US"/>
              <a:pPr>
                <a:defRPr/>
              </a:pPr>
              <a:t>‹#›</a:t>
            </a:fld>
            <a:endParaRPr lang="en-US"/>
          </a:p>
        </p:txBody>
      </p:sp>
    </p:spTree>
    <p:extLst>
      <p:ext uri="{BB962C8B-B14F-4D97-AF65-F5344CB8AC3E}">
        <p14:creationId xmlns:p14="http://schemas.microsoft.com/office/powerpoint/2010/main" val="211757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4EA87C5-DF1A-4AC1-B3B6-3587BA29462B}" type="datetimeFigureOut">
              <a:rPr lang="en-US"/>
              <a:pPr>
                <a:defRPr/>
              </a:pPr>
              <a:t>20/04/2016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BB05DF8-60BD-4804-97E5-0BD1C1D719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3.jpeg"/><Relationship Id="rId2" Type="http://schemas.openxmlformats.org/officeDocument/2006/relationships/notesSlide" Target="../notesSlides/notesSlide14.xml"/><Relationship Id="rId16" Type="http://schemas.openxmlformats.org/officeDocument/2006/relationships/hyperlink" Target="http://www.tamkeen.bh/" TargetMode="External"/><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8.JPG"/><Relationship Id="rId5" Type="http://schemas.openxmlformats.org/officeDocument/2006/relationships/image" Target="../media/image52.png"/><Relationship Id="rId15" Type="http://schemas.openxmlformats.org/officeDocument/2006/relationships/image" Target="../media/image62.jpe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mal\Desktop\Tamkeen\New operating moudle\Tamkeen PPT arabic-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4763"/>
            <a:ext cx="9220201"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6"/>
          <p:cNvSpPr txBox="1">
            <a:spLocks noChangeArrowheads="1"/>
          </p:cNvSpPr>
          <p:nvPr/>
        </p:nvSpPr>
        <p:spPr bwMode="auto">
          <a:xfrm>
            <a:off x="1373188" y="5008563"/>
            <a:ext cx="71850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ar-BH" altLang="en-US" sz="4400">
                <a:solidFill>
                  <a:schemeClr val="bg1"/>
                </a:solidFill>
                <a:latin typeface="GE Dinar Two" pitchFamily="18" charset="-78"/>
                <a:cs typeface="GE Dinar Two" pitchFamily="18" charset="-78"/>
              </a:rPr>
              <a:t>لمحة عامة</a:t>
            </a:r>
            <a:endParaRPr lang="en-US" altLang="en-US" sz="4400">
              <a:solidFill>
                <a:schemeClr val="bg1"/>
              </a:solidFill>
              <a:latin typeface="GE Dinar Two" pitchFamily="18" charset="-78"/>
              <a:cs typeface="GE Dinar Two" pitchFamily="18" charset="-78"/>
            </a:endParaRPr>
          </a:p>
        </p:txBody>
      </p:sp>
      <p:sp>
        <p:nvSpPr>
          <p:cNvPr id="3076" name="TextBox 7"/>
          <p:cNvSpPr txBox="1">
            <a:spLocks noChangeArrowheads="1"/>
          </p:cNvSpPr>
          <p:nvPr/>
        </p:nvSpPr>
        <p:spPr bwMode="auto">
          <a:xfrm>
            <a:off x="1633538" y="3803650"/>
            <a:ext cx="6934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ar-BH" altLang="en-US" sz="8800">
                <a:solidFill>
                  <a:schemeClr val="bg1"/>
                </a:solidFill>
                <a:latin typeface="GE Dinar Two" pitchFamily="18" charset="-78"/>
                <a:cs typeface="GE Dinar Two" pitchFamily="18" charset="-78"/>
              </a:rPr>
              <a:t>تمـكيـن</a:t>
            </a:r>
            <a:endParaRPr lang="en-US" altLang="en-US" sz="8800">
              <a:solidFill>
                <a:schemeClr val="bg1"/>
              </a:solidFill>
              <a:latin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5" name="Rectangle 4"/>
          <p:cNvSpPr/>
          <p:nvPr/>
        </p:nvSpPr>
        <p:spPr>
          <a:xfrm>
            <a:off x="3278547" y="5695890"/>
            <a:ext cx="1047082" cy="400110"/>
          </a:xfrm>
          <a:prstGeom prst="rect">
            <a:avLst/>
          </a:prstGeom>
        </p:spPr>
        <p:txBody>
          <a:bodyPr wrap="none">
            <a:spAutoFit/>
          </a:bodyPr>
          <a:lstStyle/>
          <a:p>
            <a:r>
              <a:rPr lang="ar-BH" sz="2000" b="1" dirty="0" smtClean="0">
                <a:latin typeface="GE Dinar Two" pitchFamily="18" charset="-78"/>
                <a:ea typeface="GE Dinar Two" pitchFamily="18" charset="-78"/>
                <a:cs typeface="GE Dinar Two" pitchFamily="18" charset="-78"/>
              </a:rPr>
              <a:t>الناشئة </a:t>
            </a:r>
            <a:endParaRPr lang="en-US" sz="2000" b="1" dirty="0">
              <a:latin typeface="GE Dinar Two" pitchFamily="18" charset="-78"/>
              <a:ea typeface="GE Dinar Two" pitchFamily="18" charset="-78"/>
              <a:cs typeface="GE Dinar Two" pitchFamily="18" charset="-78"/>
            </a:endParaRPr>
          </a:p>
        </p:txBody>
      </p:sp>
      <p:sp>
        <p:nvSpPr>
          <p:cNvPr id="6" name="Rectangle 5"/>
          <p:cNvSpPr/>
          <p:nvPr/>
        </p:nvSpPr>
        <p:spPr>
          <a:xfrm>
            <a:off x="5061151" y="5124687"/>
            <a:ext cx="976549" cy="400110"/>
          </a:xfrm>
          <a:prstGeom prst="rect">
            <a:avLst/>
          </a:prstGeom>
        </p:spPr>
        <p:txBody>
          <a:bodyPr wrap="none">
            <a:spAutoFit/>
          </a:bodyPr>
          <a:lstStyle/>
          <a:p>
            <a:r>
              <a:rPr lang="ar-BH" sz="2000" b="1" dirty="0" smtClean="0">
                <a:latin typeface="GE Dinar Two" pitchFamily="18" charset="-78"/>
                <a:ea typeface="GE Dinar Two" pitchFamily="18" charset="-78"/>
                <a:cs typeface="GE Dinar Two" pitchFamily="18" charset="-78"/>
              </a:rPr>
              <a:t>النامية </a:t>
            </a:r>
            <a:endParaRPr lang="en-US" sz="2000" b="1" dirty="0">
              <a:latin typeface="GE Dinar Two" pitchFamily="18" charset="-78"/>
              <a:ea typeface="GE Dinar Two" pitchFamily="18" charset="-78"/>
              <a:cs typeface="GE Dinar Two" pitchFamily="18" charset="-78"/>
            </a:endParaRPr>
          </a:p>
        </p:txBody>
      </p:sp>
      <p:sp>
        <p:nvSpPr>
          <p:cNvPr id="7" name="Rectangle 6"/>
          <p:cNvSpPr/>
          <p:nvPr/>
        </p:nvSpPr>
        <p:spPr>
          <a:xfrm>
            <a:off x="6226555" y="4550263"/>
            <a:ext cx="1308371" cy="400110"/>
          </a:xfrm>
          <a:prstGeom prst="rect">
            <a:avLst/>
          </a:prstGeom>
        </p:spPr>
        <p:txBody>
          <a:bodyPr wrap="none">
            <a:spAutoFit/>
          </a:bodyPr>
          <a:lstStyle/>
          <a:p>
            <a:r>
              <a:rPr lang="ar-BH" sz="2000" b="1" dirty="0">
                <a:latin typeface="GE Dinar Two" pitchFamily="18" charset="-78"/>
                <a:ea typeface="GE Dinar Two" pitchFamily="18" charset="-78"/>
                <a:cs typeface="GE Dinar Two" pitchFamily="18" charset="-78"/>
              </a:rPr>
              <a:t> </a:t>
            </a:r>
            <a:r>
              <a:rPr lang="ar-BH" sz="2000" b="1" dirty="0" smtClean="0">
                <a:latin typeface="GE Dinar Two" pitchFamily="18" charset="-78"/>
                <a:ea typeface="GE Dinar Two" pitchFamily="18" charset="-78"/>
                <a:cs typeface="GE Dinar Two" pitchFamily="18" charset="-78"/>
              </a:rPr>
              <a:t>المتقدمة </a:t>
            </a:r>
            <a:endParaRPr lang="en-US" sz="2000" b="1" dirty="0">
              <a:latin typeface="GE Dinar Two" pitchFamily="18" charset="-78"/>
              <a:ea typeface="GE Dinar Two" pitchFamily="18" charset="-78"/>
              <a:cs typeface="GE Dinar Two" pitchFamily="18" charset="-78"/>
            </a:endParaRPr>
          </a:p>
        </p:txBody>
      </p:sp>
      <p:sp>
        <p:nvSpPr>
          <p:cNvPr id="8" name="TextBox 7"/>
          <p:cNvSpPr txBox="1"/>
          <p:nvPr/>
        </p:nvSpPr>
        <p:spPr>
          <a:xfrm>
            <a:off x="341744" y="561108"/>
            <a:ext cx="7945437" cy="707886"/>
          </a:xfrm>
          <a:prstGeom prst="rect">
            <a:avLst/>
          </a:prstGeom>
          <a:noFill/>
        </p:spPr>
        <p:txBody>
          <a:bodyPr>
            <a:spAutoFit/>
          </a:bodyPr>
          <a:lstStyle/>
          <a:p>
            <a:pPr algn="r" rtl="1">
              <a:defRPr/>
            </a:pPr>
            <a:r>
              <a:rPr lang="ar-BH" sz="4000" b="1" spc="-300" dirty="0" smtClean="0">
                <a:solidFill>
                  <a:schemeClr val="tx2">
                    <a:lumMod val="60000"/>
                    <a:lumOff val="40000"/>
                  </a:schemeClr>
                </a:solidFill>
                <a:latin typeface="GE Dinar Two" pitchFamily="18" charset="-78"/>
                <a:ea typeface="GE Dinar Two" pitchFamily="18" charset="-78"/>
                <a:cs typeface="GE Dinar Two" pitchFamily="18" charset="-78"/>
              </a:rPr>
              <a:t>المؤسسات</a:t>
            </a:r>
            <a:endParaRPr lang="en-US" sz="4000" b="1" spc="-300" dirty="0">
              <a:solidFill>
                <a:schemeClr val="tx2">
                  <a:lumMod val="60000"/>
                  <a:lumOff val="40000"/>
                </a:schemeClr>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tartupbahrain.com/online/wp-content/uploads/2014/12/DSC_9165.jpeg?w=129&amp;h=86&amp;crop=1"/>
          <p:cNvPicPr>
            <a:picLocks noChangeAspect="1" noChangeArrowheads="1"/>
          </p:cNvPicPr>
          <p:nvPr/>
        </p:nvPicPr>
        <p:blipFill rotWithShape="1">
          <a:blip r:embed="rId3"/>
          <a:srcRect l="13793" r="28276"/>
          <a:stretch/>
        </p:blipFill>
        <p:spPr bwMode="auto">
          <a:xfrm>
            <a:off x="0" y="4868863"/>
            <a:ext cx="1190625" cy="136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4" name="Picture 8" descr="http://albiladpress.com/newsimage/14054572632.jpg"/>
          <p:cNvPicPr>
            <a:picLocks noChangeAspect="1" noChangeArrowheads="1"/>
          </p:cNvPicPr>
          <p:nvPr/>
        </p:nvPicPr>
        <p:blipFill rotWithShape="1">
          <a:blip r:embed="rId4"/>
          <a:srcRect t="5096" b="19308"/>
          <a:stretch/>
        </p:blipFill>
        <p:spPr bwMode="auto">
          <a:xfrm>
            <a:off x="4503738" y="4886325"/>
            <a:ext cx="2503487" cy="1419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6" name="Picture 10" descr="http://womanthismonth.com/wp-content/uploads/2014/09/October-2014_People2_Main-600x250.jpg"/>
          <p:cNvPicPr>
            <a:picLocks noChangeAspect="1" noChangeArrowheads="1"/>
          </p:cNvPicPr>
          <p:nvPr/>
        </p:nvPicPr>
        <p:blipFill>
          <a:blip r:embed="rId5"/>
          <a:srcRect/>
          <a:stretch>
            <a:fillRect/>
          </a:stretch>
        </p:blipFill>
        <p:spPr bwMode="auto">
          <a:xfrm>
            <a:off x="1217613" y="4903788"/>
            <a:ext cx="3232150" cy="134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8" name="Picture 12" descr="http://www.yankodesign.com/images/design_news/2014/08/29/ncycle_06.jpg"/>
          <p:cNvPicPr>
            <a:picLocks noChangeAspect="1" noChangeArrowheads="1"/>
          </p:cNvPicPr>
          <p:nvPr/>
        </p:nvPicPr>
        <p:blipFill>
          <a:blip r:embed="rId6"/>
          <a:srcRect/>
          <a:stretch>
            <a:fillRect/>
          </a:stretch>
        </p:blipFill>
        <p:spPr bwMode="auto">
          <a:xfrm>
            <a:off x="7069138" y="4900613"/>
            <a:ext cx="2074862" cy="1376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9" name="Straight Connector 38"/>
          <p:cNvCxnSpPr/>
          <p:nvPr/>
        </p:nvCxnSpPr>
        <p:spPr>
          <a:xfrm>
            <a:off x="0" y="4872038"/>
            <a:ext cx="9144000" cy="41275"/>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6253163"/>
            <a:ext cx="9144000" cy="41275"/>
          </a:xfrm>
          <a:prstGeom prst="line">
            <a:avLst/>
          </a:prstGeom>
          <a:ln w="76200">
            <a:solidFill>
              <a:srgbClr val="37609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7A18DF56-875E-4272-98DF-6D07D2F2398C}" type="slidenum">
              <a:rPr lang="en-US" smtClean="0"/>
              <a:pPr>
                <a:defRPr/>
              </a:pPr>
              <a:t>11</a:t>
            </a:fld>
            <a:endParaRPr lang="en-US"/>
          </a:p>
        </p:txBody>
      </p:sp>
      <p:pic>
        <p:nvPicPr>
          <p:cNvPr id="16396" name="Picture 18" descr="Startups.psd"/>
          <p:cNvPicPr>
            <a:picLocks noChangeAspect="1"/>
          </p:cNvPicPr>
          <p:nvPr/>
        </p:nvPicPr>
        <p:blipFill rotWithShape="1">
          <a:blip r:embed="rId7" cstate="print">
            <a:extLst>
              <a:ext uri="{28A0092B-C50C-407E-A947-70E740481C1C}">
                <a14:useLocalDpi xmlns:a14="http://schemas.microsoft.com/office/drawing/2010/main" val="0"/>
              </a:ext>
            </a:extLst>
          </a:blip>
          <a:srcRect b="10810"/>
          <a:stretch/>
        </p:blipFill>
        <p:spPr bwMode="auto">
          <a:xfrm>
            <a:off x="6511132" y="1645769"/>
            <a:ext cx="1624012" cy="26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7"/>
          <p:cNvSpPr txBox="1">
            <a:spLocks/>
          </p:cNvSpPr>
          <p:nvPr/>
        </p:nvSpPr>
        <p:spPr>
          <a:xfrm>
            <a:off x="3352800" y="2760662"/>
            <a:ext cx="3514725" cy="15065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rtl="1">
              <a:buClr>
                <a:schemeClr val="tx2">
                  <a:lumMod val="60000"/>
                  <a:lumOff val="40000"/>
                </a:schemeClr>
              </a:buClr>
              <a:buFont typeface="Arial"/>
              <a:buChar char="•"/>
              <a:defRPr/>
            </a:pPr>
            <a:r>
              <a:rPr lang="ar-BH" sz="2000" dirty="0">
                <a:latin typeface="GE Dinar One" pitchFamily="18" charset="-78"/>
                <a:ea typeface="GE Dinar One" pitchFamily="18" charset="-78"/>
                <a:cs typeface="GE Dinar One" pitchFamily="18" charset="-78"/>
              </a:rPr>
              <a:t>الإرشاد  والتوجيه</a:t>
            </a:r>
            <a:endParaRPr lang="en-US" sz="2000" dirty="0">
              <a:latin typeface="GE Dinar One" pitchFamily="18" charset="-78"/>
              <a:ea typeface="GE Dinar One" pitchFamily="18" charset="-78"/>
              <a:cs typeface="GE Dinar One" pitchFamily="18" charset="-78"/>
            </a:endParaRPr>
          </a:p>
          <a:p>
            <a:pPr lvl="1" algn="r" rtl="1">
              <a:buClr>
                <a:schemeClr val="tx2">
                  <a:lumMod val="60000"/>
                  <a:lumOff val="40000"/>
                </a:schemeClr>
              </a:buClr>
              <a:buFont typeface="Arial"/>
              <a:buChar char="•"/>
              <a:defRPr/>
            </a:pPr>
            <a:r>
              <a:rPr lang="ar-BH" sz="2000" dirty="0">
                <a:latin typeface="GE Dinar One" pitchFamily="18" charset="-78"/>
                <a:ea typeface="GE Dinar One" pitchFamily="18" charset="-78"/>
                <a:cs typeface="GE Dinar One" pitchFamily="18" charset="-78"/>
              </a:rPr>
              <a:t>تحفيز الابتكار</a:t>
            </a:r>
          </a:p>
          <a:p>
            <a:pPr lvl="1" algn="r" rtl="1">
              <a:buClr>
                <a:schemeClr val="tx2">
                  <a:lumMod val="60000"/>
                  <a:lumOff val="40000"/>
                </a:schemeClr>
              </a:buClr>
              <a:buFont typeface="Arial"/>
              <a:buChar char="•"/>
              <a:defRPr/>
            </a:pPr>
            <a:r>
              <a:rPr lang="ar-BH" sz="2000" dirty="0" smtClean="0">
                <a:latin typeface="GE Dinar One" pitchFamily="18" charset="-78"/>
                <a:ea typeface="GE Dinar One" pitchFamily="18" charset="-78"/>
                <a:cs typeface="GE Dinar One" pitchFamily="18" charset="-78"/>
              </a:rPr>
              <a:t>دعم التمويل</a:t>
            </a:r>
            <a:endParaRPr lang="en-US" sz="2000" dirty="0" smtClean="0">
              <a:latin typeface="GE Dinar One" pitchFamily="18" charset="-78"/>
              <a:ea typeface="GE Dinar One" pitchFamily="18" charset="-78"/>
              <a:cs typeface="GE Dinar One" pitchFamily="18" charset="-78"/>
            </a:endParaRPr>
          </a:p>
          <a:p>
            <a:pPr lvl="1" algn="r" rtl="1">
              <a:buClr>
                <a:schemeClr val="tx2">
                  <a:lumMod val="60000"/>
                  <a:lumOff val="40000"/>
                </a:schemeClr>
              </a:buClr>
              <a:buFont typeface="Arial"/>
              <a:buChar char="•"/>
              <a:defRPr/>
            </a:pPr>
            <a:r>
              <a:rPr lang="ar-BH" sz="2000" dirty="0" smtClean="0">
                <a:latin typeface="GE Dinar One" pitchFamily="18" charset="-78"/>
                <a:ea typeface="GE Dinar One" pitchFamily="18" charset="-78"/>
                <a:cs typeface="GE Dinar One" pitchFamily="18" charset="-78"/>
              </a:rPr>
              <a:t>دعم العمليات التشغيلية</a:t>
            </a:r>
          </a:p>
        </p:txBody>
      </p:sp>
      <p:sp>
        <p:nvSpPr>
          <p:cNvPr id="21" name="Rectangle 20"/>
          <p:cNvSpPr>
            <a:spLocks noChangeArrowheads="1"/>
          </p:cNvSpPr>
          <p:nvPr/>
        </p:nvSpPr>
        <p:spPr bwMode="auto">
          <a:xfrm>
            <a:off x="6090129" y="1066800"/>
            <a:ext cx="22156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rtl="1" eaLnBrk="1" hangingPunct="1">
              <a:spcBef>
                <a:spcPct val="0"/>
              </a:spcBef>
              <a:buFontTx/>
              <a:buNone/>
            </a:pPr>
            <a:r>
              <a:rPr lang="ar-BH" altLang="en-US" sz="2000" dirty="0" smtClean="0">
                <a:solidFill>
                  <a:srgbClr val="7F7F7F"/>
                </a:solidFill>
                <a:latin typeface="DendaNewC" pitchFamily="50" charset="0"/>
                <a:cs typeface="GE Dinar Two" pitchFamily="18" charset="-78"/>
              </a:rPr>
              <a:t>تشجيع ريادة الأعمال</a:t>
            </a:r>
            <a:endParaRPr lang="en-US" altLang="en-US" sz="2000" dirty="0">
              <a:solidFill>
                <a:srgbClr val="7F7F7F"/>
              </a:solidFill>
              <a:latin typeface="DendaNewC" pitchFamily="50" charset="0"/>
              <a:cs typeface="GE Dinar Two" pitchFamily="18" charset="-78"/>
            </a:endParaRPr>
          </a:p>
        </p:txBody>
      </p:sp>
      <p:sp>
        <p:nvSpPr>
          <p:cNvPr id="22" name="TextBox 21"/>
          <p:cNvSpPr txBox="1"/>
          <p:nvPr/>
        </p:nvSpPr>
        <p:spPr>
          <a:xfrm>
            <a:off x="1609725" y="1504950"/>
            <a:ext cx="4852045" cy="1200329"/>
          </a:xfrm>
          <a:prstGeom prst="rect">
            <a:avLst/>
          </a:prstGeom>
          <a:noFill/>
        </p:spPr>
        <p:txBody>
          <a:bodyPr wrap="square" rtlCol="0">
            <a:spAutoFit/>
          </a:bodyPr>
          <a:lstStyle>
            <a:defPPr>
              <a:defRPr lang="en-US"/>
            </a:defPPr>
            <a:lvl1pPr algn="just" rtl="1">
              <a:defRPr>
                <a:solidFill>
                  <a:schemeClr val="bg1">
                    <a:lumMod val="50000"/>
                  </a:schemeClr>
                </a:solidFill>
                <a:latin typeface="GE Dinar One" pitchFamily="18" charset="-78"/>
                <a:ea typeface="GE Dinar One" pitchFamily="18" charset="-78"/>
                <a:cs typeface="GE Dinar One" pitchFamily="18" charset="-78"/>
              </a:defRPr>
            </a:lvl1pPr>
          </a:lstStyle>
          <a:p>
            <a:r>
              <a:rPr lang="ar-BH" sz="2400" dirty="0"/>
              <a:t>دعم ثقافة ريادة الأعمال لتأسيس المشاريع والمساهمة في زيادة فرص العمل</a:t>
            </a:r>
            <a:endParaRPr lang="en-US" sz="2400" dirty="0"/>
          </a:p>
        </p:txBody>
      </p:sp>
      <p:sp>
        <p:nvSpPr>
          <p:cNvPr id="23" name="Rectangle 22"/>
          <p:cNvSpPr/>
          <p:nvPr/>
        </p:nvSpPr>
        <p:spPr>
          <a:xfrm>
            <a:off x="1066800" y="3414662"/>
            <a:ext cx="1544012" cy="889474"/>
          </a:xfrm>
          <a:prstGeom prst="rect">
            <a:avLst/>
          </a:prstGeom>
          <a:noFill/>
          <a:ln>
            <a:noFill/>
          </a:ln>
        </p:spPr>
        <p:txBody>
          <a:bodyPr wrap="none">
            <a:spAutoFit/>
          </a:bodyPr>
          <a:lstStyle/>
          <a:p>
            <a:pPr algn="r" defTabSz="800100" rtl="1">
              <a:spcAft>
                <a:spcPct val="35000"/>
              </a:spcAft>
            </a:pPr>
            <a:r>
              <a:rPr lang="ar-BH" altLang="en-US" sz="2800" dirty="0">
                <a:solidFill>
                  <a:srgbClr val="C00000"/>
                </a:solidFill>
                <a:latin typeface="GE Dinar Two" pitchFamily="18" charset="-78"/>
                <a:ea typeface="GE Dinar Two" pitchFamily="18" charset="-78"/>
                <a:cs typeface="GE Dinar Two" pitchFamily="18" charset="-78"/>
              </a:rPr>
              <a:t>+50%</a:t>
            </a:r>
            <a:endParaRPr lang="en-US" altLang="en-US" sz="2000" dirty="0">
              <a:solidFill>
                <a:srgbClr val="C00000"/>
              </a:solidFill>
              <a:latin typeface="GE Dinar Two" pitchFamily="18" charset="-78"/>
              <a:ea typeface="GE Dinar Two" pitchFamily="18" charset="-78"/>
              <a:cs typeface="GE Dinar Two" pitchFamily="18" charset="-78"/>
            </a:endParaRPr>
          </a:p>
          <a:p>
            <a:pPr algn="r" defTabSz="800100" rtl="1">
              <a:spcAft>
                <a:spcPct val="35000"/>
              </a:spcAft>
              <a:buFont typeface="Arial" pitchFamily="34" charset="0"/>
              <a:buNone/>
            </a:pPr>
            <a:r>
              <a:rPr lang="ar-BH" sz="1400" dirty="0" smtClean="0">
                <a:solidFill>
                  <a:srgbClr val="C00000"/>
                </a:solidFill>
                <a:latin typeface="GE Dinar Two" pitchFamily="18" charset="-78"/>
                <a:ea typeface="GE Dinar Two" pitchFamily="18" charset="-78"/>
                <a:cs typeface="GE Dinar Two" pitchFamily="18" charset="-78"/>
              </a:rPr>
              <a:t>من طلبات التقديم</a:t>
            </a:r>
            <a:endParaRPr lang="en-US" sz="1400" dirty="0">
              <a:solidFill>
                <a:srgbClr val="C00000"/>
              </a:solidFill>
              <a:latin typeface="GE Dinar Two" pitchFamily="18" charset="-78"/>
              <a:ea typeface="GE Dinar Two" pitchFamily="18" charset="-78"/>
              <a:cs typeface="GE Dinar Two" pitchFamily="18" charset="-78"/>
            </a:endParaRPr>
          </a:p>
        </p:txBody>
      </p:sp>
      <p:sp>
        <p:nvSpPr>
          <p:cNvPr id="20" name="TextBox 19"/>
          <p:cNvSpPr txBox="1"/>
          <p:nvPr/>
        </p:nvSpPr>
        <p:spPr>
          <a:xfrm>
            <a:off x="341744" y="561108"/>
            <a:ext cx="7945437" cy="707886"/>
          </a:xfrm>
          <a:prstGeom prst="rect">
            <a:avLst/>
          </a:prstGeom>
          <a:noFill/>
        </p:spPr>
        <p:txBody>
          <a:bodyPr>
            <a:spAutoFit/>
          </a:bodyPr>
          <a:lstStyle/>
          <a:p>
            <a:pPr algn="r" rtl="1">
              <a:defRPr/>
            </a:pPr>
            <a:r>
              <a:rPr lang="ar-BH" altLang="en-US" sz="4000" b="1" spc="-300" dirty="0">
                <a:solidFill>
                  <a:schemeClr val="tx2">
                    <a:lumMod val="60000"/>
                    <a:lumOff val="40000"/>
                  </a:schemeClr>
                </a:solidFill>
                <a:latin typeface="GE Dinar Two" pitchFamily="18" charset="-78"/>
                <a:ea typeface="GE Dinar Two" pitchFamily="18" charset="-78"/>
                <a:cs typeface="GE Dinar Two" pitchFamily="18" charset="-78"/>
              </a:rPr>
              <a:t>الناشئة</a:t>
            </a:r>
            <a:endParaRPr lang="en-US" altLang="en-US" sz="4000" b="1" spc="-300" dirty="0">
              <a:solidFill>
                <a:schemeClr val="tx2">
                  <a:lumMod val="60000"/>
                  <a:lumOff val="40000"/>
                </a:schemeClr>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comm.ae/wp-content/uploads/2011/05/P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4859338"/>
            <a:ext cx="2139950"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http://i2.wp.com/sliceofmylyfe.files.wordpress.com/2013/11/img_2847.jpg"/>
          <p:cNvPicPr>
            <a:picLocks noChangeAspect="1" noChangeArrowheads="1"/>
          </p:cNvPicPr>
          <p:nvPr/>
        </p:nvPicPr>
        <p:blipFill>
          <a:blip r:embed="rId4">
            <a:extLst>
              <a:ext uri="{28A0092B-C50C-407E-A947-70E740481C1C}">
                <a14:useLocalDpi xmlns:a14="http://schemas.microsoft.com/office/drawing/2010/main" val="0"/>
              </a:ext>
            </a:extLst>
          </a:blip>
          <a:srcRect l="19081"/>
          <a:stretch>
            <a:fillRect/>
          </a:stretch>
        </p:blipFill>
        <p:spPr bwMode="auto">
          <a:xfrm>
            <a:off x="3206750" y="4897438"/>
            <a:ext cx="16795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http://eobahrain.com/wp-content/uploads/2011/11/hazem-janahi.jpg"/>
          <p:cNvPicPr>
            <a:picLocks noChangeAspect="1" noChangeArrowheads="1"/>
          </p:cNvPicPr>
          <p:nvPr/>
        </p:nvPicPr>
        <p:blipFill>
          <a:blip r:embed="rId5"/>
          <a:srcRect/>
          <a:stretch>
            <a:fillRect/>
          </a:stretch>
        </p:blipFill>
        <p:spPr bwMode="auto">
          <a:xfrm>
            <a:off x="4951413" y="4886325"/>
            <a:ext cx="4192587" cy="1419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15" name="Picture 10" descr="http://www.bna.bh/portal/sites/default/files/Dr.%20Lulwa%20Al-Mutlaq%20%D8%A7%D9%84%D8%AF%D9%83%D8%AA%D9%88%D8%B1%D8%A9%20%D9%84%D9%88%D9%84%D9%88%D8%A9%20%D8%A7%D9%84%D9%85%D8%B7%D9%84%D9%82.jpg"/>
          <p:cNvPicPr>
            <a:picLocks noChangeAspect="1" noChangeArrowheads="1"/>
          </p:cNvPicPr>
          <p:nvPr/>
        </p:nvPicPr>
        <p:blipFill>
          <a:blip r:embed="rId6">
            <a:extLst>
              <a:ext uri="{28A0092B-C50C-407E-A947-70E740481C1C}">
                <a14:useLocalDpi xmlns:a14="http://schemas.microsoft.com/office/drawing/2010/main" val="0"/>
              </a:ext>
            </a:extLst>
          </a:blip>
          <a:srcRect l="16010" t="28136" r="9818"/>
          <a:stretch>
            <a:fillRect/>
          </a:stretch>
        </p:blipFill>
        <p:spPr bwMode="auto">
          <a:xfrm>
            <a:off x="0" y="4886325"/>
            <a:ext cx="928688"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a:off x="0" y="4872038"/>
            <a:ext cx="9144000" cy="41275"/>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38589580-8EF4-42C7-A3D2-28B614008449}" type="slidenum">
              <a:rPr lang="en-US" smtClean="0"/>
              <a:pPr>
                <a:defRPr/>
              </a:pPr>
              <a:t>12</a:t>
            </a:fld>
            <a:endParaRPr lang="en-US"/>
          </a:p>
        </p:txBody>
      </p:sp>
      <p:pic>
        <p:nvPicPr>
          <p:cNvPr id="25" name="Picture 4" descr="http://comm.ae/wp-content/uploads/2011/05/Pic-2.jpg"/>
          <p:cNvPicPr>
            <a:picLocks noChangeAspect="1" noChangeArrowheads="1"/>
          </p:cNvPicPr>
          <p:nvPr/>
        </p:nvPicPr>
        <p:blipFill>
          <a:blip r:embed="rId3"/>
          <a:srcRect/>
          <a:stretch>
            <a:fillRect/>
          </a:stretch>
        </p:blipFill>
        <p:spPr bwMode="auto">
          <a:xfrm>
            <a:off x="1074738" y="4859338"/>
            <a:ext cx="2141537" cy="1427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6" name="Picture 6" descr="http://i2.wp.com/sliceofmylyfe.files.wordpress.com/2013/11/img_2847.jpg"/>
          <p:cNvPicPr>
            <a:picLocks noChangeAspect="1" noChangeArrowheads="1"/>
          </p:cNvPicPr>
          <p:nvPr/>
        </p:nvPicPr>
        <p:blipFill rotWithShape="1">
          <a:blip r:embed="rId4"/>
          <a:srcRect l="19081"/>
          <a:stretch/>
        </p:blipFill>
        <p:spPr bwMode="auto">
          <a:xfrm>
            <a:off x="3286125" y="4897438"/>
            <a:ext cx="1679575" cy="1384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 name="Picture 10" descr="http://www.bna.bh/portal/sites/default/files/Dr.%20Lulwa%20Al-Mutlaq%20%D8%A7%D9%84%D8%AF%D9%83%D8%AA%D9%88%D8%B1%D8%A9%20%D9%84%D9%88%D9%84%D9%88%D8%A9%20%D8%A7%D9%84%D9%85%D8%B7%D9%84%D9%82.jpg"/>
          <p:cNvPicPr>
            <a:picLocks noChangeAspect="1" noChangeArrowheads="1"/>
          </p:cNvPicPr>
          <p:nvPr/>
        </p:nvPicPr>
        <p:blipFill rotWithShape="1">
          <a:blip r:embed="rId6"/>
          <a:srcRect l="16009" t="28136" r="9817"/>
          <a:stretch/>
        </p:blipFill>
        <p:spPr bwMode="auto">
          <a:xfrm>
            <a:off x="79375" y="4886325"/>
            <a:ext cx="927100" cy="1350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24" name="Picture 22" descr="Growth.psd"/>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3652" y="1676401"/>
            <a:ext cx="165594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p:nvPr/>
        </p:nvCxnSpPr>
        <p:spPr>
          <a:xfrm>
            <a:off x="0" y="6253163"/>
            <a:ext cx="9144000" cy="41275"/>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Content Placeholder 7"/>
          <p:cNvSpPr txBox="1">
            <a:spLocks/>
          </p:cNvSpPr>
          <p:nvPr/>
        </p:nvSpPr>
        <p:spPr>
          <a:xfrm>
            <a:off x="3400425" y="2895600"/>
            <a:ext cx="3505200" cy="1506538"/>
          </a:xfrm>
          <a:prstGeom prst="rect">
            <a:avLst/>
          </a:prstGeom>
        </p:spPr>
        <p:txBody>
          <a:bodyPr/>
          <a:lstStyle>
            <a:defPPr>
              <a:defRPr lang="en-US"/>
            </a:defPPr>
            <a:lvl1pPr marL="342900" indent="-342900" defTabSz="914400" eaLnBrk="1" latinLnBrk="0" hangingPunct="1">
              <a:spcBef>
                <a:spcPct val="20000"/>
              </a:spcBef>
              <a:buFont typeface="Arial" pitchFamily="34" charset="0"/>
              <a:buChar char="•"/>
              <a:defRPr sz="3200">
                <a:latin typeface="+mn-lt"/>
                <a:cs typeface="+mn-cs"/>
              </a:defRPr>
            </a:lvl1pPr>
            <a:lvl2pPr marL="742950" lvl="1" indent="-285750" algn="r" defTabSz="914400" rtl="1" eaLnBrk="1" latinLnBrk="0" hangingPunct="1">
              <a:spcBef>
                <a:spcPct val="20000"/>
              </a:spcBef>
              <a:buClr>
                <a:schemeClr val="tx2">
                  <a:lumMod val="60000"/>
                  <a:lumOff val="40000"/>
                </a:schemeClr>
              </a:buClr>
              <a:buFont typeface="Arial"/>
              <a:buChar char="•"/>
              <a:defRPr sz="2200">
                <a:latin typeface="GE Dinar One" pitchFamily="18" charset="-78"/>
                <a:ea typeface="GE Dinar One" pitchFamily="18" charset="-78"/>
                <a:cs typeface="GE Dinar One" pitchFamily="18" charset="-78"/>
              </a:defRPr>
            </a:lvl2pPr>
            <a:lvl3pPr marL="1143000" indent="-228600" defTabSz="914400" eaLnBrk="1" latinLnBrk="0" hangingPunct="1">
              <a:spcBef>
                <a:spcPct val="20000"/>
              </a:spcBef>
              <a:buFont typeface="Arial" pitchFamily="34" charset="0"/>
              <a:buChar char="•"/>
              <a:defRPr sz="2400">
                <a:latin typeface="+mn-lt"/>
                <a:cs typeface="+mn-cs"/>
              </a:defRPr>
            </a:lvl3pPr>
            <a:lvl4pPr marL="1600200" indent="-228600" defTabSz="914400" eaLnBrk="1" latinLnBrk="0" hangingPunct="1">
              <a:spcBef>
                <a:spcPct val="20000"/>
              </a:spcBef>
              <a:buFont typeface="Arial" pitchFamily="34" charset="0"/>
              <a:buChar char="–"/>
              <a:defRPr sz="2000">
                <a:latin typeface="+mn-lt"/>
                <a:cs typeface="+mn-cs"/>
              </a:defRPr>
            </a:lvl4pPr>
            <a:lvl5pPr marL="2057400" indent="-228600" defTabSz="914400" eaLnBrk="1" latinLnBrk="0" hangingPunct="1">
              <a:spcBef>
                <a:spcPct val="20000"/>
              </a:spcBef>
              <a:buFont typeface="Arial" pitchFamily="34"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1"/>
            <a:r>
              <a:rPr lang="ar-BH" sz="2000" dirty="0" smtClean="0"/>
              <a:t>تسهيل التمويل</a:t>
            </a:r>
          </a:p>
          <a:p>
            <a:pPr lvl="1"/>
            <a:r>
              <a:rPr lang="ar-BH" sz="2000" dirty="0" smtClean="0"/>
              <a:t>دعم تطوير العمليات</a:t>
            </a:r>
          </a:p>
          <a:p>
            <a:pPr lvl="1"/>
            <a:r>
              <a:rPr lang="ar-BH" sz="2000" dirty="0" smtClean="0"/>
              <a:t>الوصول </a:t>
            </a:r>
            <a:r>
              <a:rPr lang="ar-BH" sz="2000" dirty="0"/>
              <a:t>للزبائن</a:t>
            </a:r>
          </a:p>
          <a:p>
            <a:pPr lvl="1"/>
            <a:r>
              <a:rPr lang="ar-BH" sz="2000" dirty="0"/>
              <a:t>التوظيف والتدريب</a:t>
            </a:r>
          </a:p>
        </p:txBody>
      </p:sp>
      <p:sp>
        <p:nvSpPr>
          <p:cNvPr id="45" name="Rectangle 44"/>
          <p:cNvSpPr>
            <a:spLocks noChangeArrowheads="1"/>
          </p:cNvSpPr>
          <p:nvPr/>
        </p:nvSpPr>
        <p:spPr bwMode="auto">
          <a:xfrm>
            <a:off x="7130664" y="1085850"/>
            <a:ext cx="1156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rtl="1" eaLnBrk="1" hangingPunct="1">
              <a:spcBef>
                <a:spcPct val="0"/>
              </a:spcBef>
              <a:buFontTx/>
              <a:buNone/>
            </a:pPr>
            <a:r>
              <a:rPr lang="ar-BH" altLang="en-US" sz="2000" dirty="0" smtClean="0">
                <a:solidFill>
                  <a:srgbClr val="7F7F7F"/>
                </a:solidFill>
                <a:latin typeface="DendaNewC" pitchFamily="50" charset="0"/>
                <a:cs typeface="GE Dinar Two" pitchFamily="18" charset="-78"/>
              </a:rPr>
              <a:t>دفع النمو</a:t>
            </a:r>
            <a:endParaRPr lang="en-US" altLang="en-US" sz="2000" dirty="0">
              <a:solidFill>
                <a:srgbClr val="7F7F7F"/>
              </a:solidFill>
              <a:latin typeface="DendaNewC" pitchFamily="50" charset="0"/>
              <a:cs typeface="GE Dinar Two" pitchFamily="18" charset="-78"/>
            </a:endParaRPr>
          </a:p>
        </p:txBody>
      </p:sp>
      <p:sp>
        <p:nvSpPr>
          <p:cNvPr id="46" name="TextBox 45"/>
          <p:cNvSpPr txBox="1"/>
          <p:nvPr/>
        </p:nvSpPr>
        <p:spPr>
          <a:xfrm>
            <a:off x="1619250" y="1514296"/>
            <a:ext cx="4861570" cy="1200329"/>
          </a:xfrm>
          <a:prstGeom prst="rect">
            <a:avLst/>
          </a:prstGeom>
          <a:noFill/>
        </p:spPr>
        <p:txBody>
          <a:bodyPr wrap="square" rtlCol="0">
            <a:spAutoFit/>
          </a:bodyPr>
          <a:lstStyle>
            <a:defPPr>
              <a:defRPr lang="en-US"/>
            </a:defPPr>
            <a:lvl1pPr algn="just" rtl="1">
              <a:defRPr>
                <a:solidFill>
                  <a:schemeClr val="bg1">
                    <a:lumMod val="50000"/>
                  </a:schemeClr>
                </a:solidFill>
                <a:latin typeface="GE Dinar One" pitchFamily="18" charset="-78"/>
                <a:ea typeface="GE Dinar One" pitchFamily="18" charset="-78"/>
                <a:cs typeface="GE Dinar One" pitchFamily="18" charset="-78"/>
              </a:defRPr>
            </a:lvl1pPr>
          </a:lstStyle>
          <a:p>
            <a:r>
              <a:rPr lang="ar-BH" sz="2400" dirty="0"/>
              <a:t>الترويج للتنمية المستدامة للمؤسسات القائمة حالياً لتساهم بدورها بدعم النمو الاقتصادي</a:t>
            </a:r>
            <a:endParaRPr lang="en-US" sz="2400" dirty="0"/>
          </a:p>
        </p:txBody>
      </p:sp>
      <p:sp>
        <p:nvSpPr>
          <p:cNvPr id="55" name="Rectangle 15"/>
          <p:cNvSpPr>
            <a:spLocks noChangeArrowheads="1"/>
          </p:cNvSpPr>
          <p:nvPr/>
        </p:nvSpPr>
        <p:spPr bwMode="auto">
          <a:xfrm>
            <a:off x="1004623" y="2752725"/>
            <a:ext cx="1471877"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800100" rtl="1">
              <a:spcAft>
                <a:spcPct val="35000"/>
              </a:spcAft>
            </a:pPr>
            <a:r>
              <a:rPr lang="ar-BH" sz="1400" dirty="0" smtClean="0">
                <a:solidFill>
                  <a:srgbClr val="C00000"/>
                </a:solidFill>
                <a:latin typeface="GE Dinar Two" pitchFamily="18" charset="-78"/>
                <a:ea typeface="GE Dinar Two" pitchFamily="18" charset="-78"/>
                <a:cs typeface="GE Dinar Two" pitchFamily="18" charset="-78"/>
              </a:rPr>
              <a:t>دعم التمويل</a:t>
            </a:r>
            <a:endParaRPr lang="en-US" sz="1400" dirty="0">
              <a:solidFill>
                <a:srgbClr val="C00000"/>
              </a:solidFill>
              <a:latin typeface="GE Dinar Two" pitchFamily="18" charset="-78"/>
              <a:ea typeface="GE Dinar Two" pitchFamily="18" charset="-78"/>
              <a:cs typeface="GE Dinar Two" pitchFamily="18" charset="-78"/>
            </a:endParaRPr>
          </a:p>
          <a:p>
            <a:pPr algn="r" defTabSz="800100" rtl="1">
              <a:spcAft>
                <a:spcPct val="35000"/>
              </a:spcAft>
              <a:buFont typeface="Arial" pitchFamily="34" charset="0"/>
              <a:buNone/>
            </a:pPr>
            <a:r>
              <a:rPr lang="ar-BH" altLang="en-US" sz="2400" dirty="0" smtClean="0">
                <a:solidFill>
                  <a:srgbClr val="C00000"/>
                </a:solidFill>
                <a:latin typeface="GE Dinar Two" pitchFamily="18" charset="-78"/>
                <a:ea typeface="GE Dinar Two" pitchFamily="18" charset="-78"/>
                <a:cs typeface="GE Dinar Two" pitchFamily="18" charset="-78"/>
              </a:rPr>
              <a:t>+</a:t>
            </a:r>
            <a:r>
              <a:rPr lang="ar-BH" altLang="en-US" sz="2400" dirty="0">
                <a:solidFill>
                  <a:srgbClr val="C00000"/>
                </a:solidFill>
                <a:latin typeface="GE Dinar Two" pitchFamily="18" charset="-78"/>
                <a:ea typeface="GE Dinar Two" pitchFamily="18" charset="-78"/>
                <a:cs typeface="GE Dinar Two" pitchFamily="18" charset="-78"/>
              </a:rPr>
              <a:t>150 </a:t>
            </a:r>
            <a:r>
              <a:rPr lang="ar-BH" altLang="en-US" sz="2400" dirty="0" smtClean="0">
                <a:solidFill>
                  <a:srgbClr val="C00000"/>
                </a:solidFill>
                <a:latin typeface="GE Dinar Two" pitchFamily="18" charset="-78"/>
                <a:ea typeface="GE Dinar Two" pitchFamily="18" charset="-78"/>
                <a:cs typeface="GE Dinar Two" pitchFamily="18" charset="-78"/>
              </a:rPr>
              <a:t>مليون</a:t>
            </a:r>
            <a:endParaRPr lang="en-US" altLang="en-US" sz="2400" dirty="0">
              <a:solidFill>
                <a:srgbClr val="C00000"/>
              </a:solidFill>
              <a:latin typeface="GE Dinar Two" pitchFamily="18" charset="-78"/>
              <a:ea typeface="GE Dinar Two" pitchFamily="18" charset="-78"/>
              <a:cs typeface="GE Dinar Two" pitchFamily="18" charset="-78"/>
            </a:endParaRPr>
          </a:p>
        </p:txBody>
      </p:sp>
      <p:sp>
        <p:nvSpPr>
          <p:cNvPr id="57" name="Rectangle 15"/>
          <p:cNvSpPr>
            <a:spLocks noChangeArrowheads="1"/>
          </p:cNvSpPr>
          <p:nvPr/>
        </p:nvSpPr>
        <p:spPr bwMode="auto">
          <a:xfrm>
            <a:off x="810752" y="3648869"/>
            <a:ext cx="1656223"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800100" rtl="1">
              <a:spcAft>
                <a:spcPct val="35000"/>
              </a:spcAft>
            </a:pPr>
            <a:r>
              <a:rPr lang="ar-BH" sz="1400" dirty="0">
                <a:solidFill>
                  <a:srgbClr val="C00000"/>
                </a:solidFill>
                <a:latin typeface="GE Dinar Two" pitchFamily="18" charset="-78"/>
                <a:ea typeface="GE Dinar Two" pitchFamily="18" charset="-78"/>
                <a:cs typeface="GE Dinar Two" pitchFamily="18" charset="-78"/>
              </a:rPr>
              <a:t>دعم رفع الرواتب</a:t>
            </a:r>
            <a:endParaRPr lang="en-US" sz="1400" dirty="0">
              <a:solidFill>
                <a:srgbClr val="C00000"/>
              </a:solidFill>
              <a:latin typeface="GE Dinar Two" pitchFamily="18" charset="-78"/>
              <a:ea typeface="GE Dinar Two" pitchFamily="18" charset="-78"/>
              <a:cs typeface="GE Dinar Two" pitchFamily="18" charset="-78"/>
            </a:endParaRPr>
          </a:p>
          <a:p>
            <a:pPr algn="r" defTabSz="800100" rtl="1">
              <a:spcAft>
                <a:spcPct val="35000"/>
              </a:spcAft>
              <a:buFont typeface="Arial" pitchFamily="34" charset="0"/>
              <a:buNone/>
            </a:pPr>
            <a:r>
              <a:rPr lang="ar-BH" altLang="en-US" sz="2400" dirty="0" smtClean="0">
                <a:solidFill>
                  <a:srgbClr val="C00000"/>
                </a:solidFill>
                <a:latin typeface="GE Dinar Two" pitchFamily="18" charset="-78"/>
                <a:ea typeface="GE Dinar Two" pitchFamily="18" charset="-78"/>
                <a:cs typeface="GE Dinar Two" pitchFamily="18" charset="-78"/>
              </a:rPr>
              <a:t>+</a:t>
            </a:r>
            <a:r>
              <a:rPr lang="ar-BH" altLang="en-US" sz="2400" dirty="0">
                <a:solidFill>
                  <a:srgbClr val="C00000"/>
                </a:solidFill>
                <a:latin typeface="GE Dinar Two" pitchFamily="18" charset="-78"/>
                <a:ea typeface="GE Dinar Two" pitchFamily="18" charset="-78"/>
                <a:cs typeface="GE Dinar Two" pitchFamily="18" charset="-78"/>
              </a:rPr>
              <a:t>8,8 مليون</a:t>
            </a:r>
            <a:endParaRPr lang="en-US" altLang="en-US" sz="2400" dirty="0">
              <a:solidFill>
                <a:srgbClr val="C00000"/>
              </a:solidFill>
              <a:latin typeface="GE Dinar Two" pitchFamily="18" charset="-78"/>
              <a:ea typeface="GE Dinar Two" pitchFamily="18" charset="-78"/>
              <a:cs typeface="GE Dinar Two" pitchFamily="18" charset="-78"/>
            </a:endParaRPr>
          </a:p>
        </p:txBody>
      </p:sp>
      <p:sp>
        <p:nvSpPr>
          <p:cNvPr id="23" name="TextBox 22"/>
          <p:cNvSpPr txBox="1"/>
          <p:nvPr/>
        </p:nvSpPr>
        <p:spPr>
          <a:xfrm>
            <a:off x="341744" y="561108"/>
            <a:ext cx="7945437" cy="707886"/>
          </a:xfrm>
          <a:prstGeom prst="rect">
            <a:avLst/>
          </a:prstGeom>
          <a:noFill/>
        </p:spPr>
        <p:txBody>
          <a:bodyPr>
            <a:spAutoFit/>
          </a:bodyPr>
          <a:lstStyle/>
          <a:p>
            <a:pPr algn="r" rtl="1">
              <a:defRPr/>
            </a:pPr>
            <a:r>
              <a:rPr lang="ar-BH" altLang="en-US" sz="4000" b="1" spc="-300" dirty="0">
                <a:solidFill>
                  <a:schemeClr val="tx2">
                    <a:lumMod val="60000"/>
                    <a:lumOff val="40000"/>
                  </a:schemeClr>
                </a:solidFill>
                <a:latin typeface="GE Dinar Two" pitchFamily="18" charset="-78"/>
                <a:ea typeface="GE Dinar Two" pitchFamily="18" charset="-78"/>
                <a:cs typeface="GE Dinar Two" pitchFamily="18" charset="-78"/>
              </a:rPr>
              <a:t>النامية</a:t>
            </a:r>
            <a:endParaRPr lang="en-US" altLang="en-US" sz="4000" b="1" spc="-300" dirty="0">
              <a:solidFill>
                <a:schemeClr val="tx2">
                  <a:lumMod val="60000"/>
                  <a:lumOff val="40000"/>
                </a:schemeClr>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5"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lf.bh/photos/290911-1.jpg"/>
          <p:cNvPicPr>
            <a:picLocks noChangeAspect="1" noChangeArrowheads="1"/>
          </p:cNvPicPr>
          <p:nvPr/>
        </p:nvPicPr>
        <p:blipFill rotWithShape="1">
          <a:blip r:embed="rId3">
            <a:extLst>
              <a:ext uri="{28A0092B-C50C-407E-A947-70E740481C1C}">
                <a14:useLocalDpi xmlns:a14="http://schemas.microsoft.com/office/drawing/2010/main" val="0"/>
              </a:ext>
            </a:extLst>
          </a:blip>
          <a:srcRect l="2924"/>
          <a:stretch/>
        </p:blipFill>
        <p:spPr bwMode="auto">
          <a:xfrm>
            <a:off x="-13648" y="4953000"/>
            <a:ext cx="2265527" cy="1393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http://www.esta.com/typo3temp/pics/Messe-MachinEx---H-Strelau---20140209_203058_01_0f1f57701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5568" y="4961966"/>
            <a:ext cx="2451147" cy="13780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0" name="Picture 6" descr="http://startupbahrain.com/online/wp-content/uploads/2014/10/tamke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4051" y="5002353"/>
            <a:ext cx="2082659" cy="13832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2" name="Picture 8" descr="http://www.whatsonxiamen.com/ent_images/Bahrain_9d35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1342" y="5016928"/>
            <a:ext cx="2082657" cy="1388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2CAC9F9-BEC5-4DD3-855F-2F08E749DF84}" type="slidenum">
              <a:rPr lang="en-US" smtClean="0"/>
              <a:t>13</a:t>
            </a:fld>
            <a:endParaRPr lang="en-US"/>
          </a:p>
        </p:txBody>
      </p:sp>
      <p:grpSp>
        <p:nvGrpSpPr>
          <p:cNvPr id="4" name="Group 3"/>
          <p:cNvGrpSpPr/>
          <p:nvPr/>
        </p:nvGrpSpPr>
        <p:grpSpPr>
          <a:xfrm>
            <a:off x="6477000" y="1894844"/>
            <a:ext cx="1682381" cy="2562895"/>
            <a:chOff x="-3521" y="1563124"/>
            <a:chExt cx="2389666" cy="2996381"/>
          </a:xfrm>
        </p:grpSpPr>
        <p:pic>
          <p:nvPicPr>
            <p:cNvPr id="15" name="Picture 14" descr="Maturity.psd"/>
            <p:cNvPicPr>
              <a:picLocks noChangeAspect="1"/>
            </p:cNvPicPr>
            <p:nvPr/>
          </p:nvPicPr>
          <p:blipFill rotWithShape="1">
            <a:blip r:embed="rId7" cstate="print">
              <a:extLst>
                <a:ext uri="{28A0092B-C50C-407E-A947-70E740481C1C}">
                  <a14:useLocalDpi xmlns:a14="http://schemas.microsoft.com/office/drawing/2010/main" val="0"/>
                </a:ext>
              </a:extLst>
            </a:blip>
            <a:srcRect b="9754"/>
            <a:stretch/>
          </p:blipFill>
          <p:spPr>
            <a:xfrm>
              <a:off x="-3521" y="1563124"/>
              <a:ext cx="2389666" cy="2996381"/>
            </a:xfrm>
            <a:prstGeom prst="rect">
              <a:avLst/>
            </a:prstGeom>
          </p:spPr>
        </p:pic>
        <p:sp>
          <p:nvSpPr>
            <p:cNvPr id="18" name="Rectangle 17"/>
            <p:cNvSpPr/>
            <p:nvPr/>
          </p:nvSpPr>
          <p:spPr>
            <a:xfrm rot="903288">
              <a:off x="162712" y="3215705"/>
              <a:ext cx="77427" cy="59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903288">
              <a:off x="629902" y="3353115"/>
              <a:ext cx="77427" cy="59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80060" y="3370216"/>
              <a:ext cx="235131" cy="120919"/>
            </a:xfrm>
            <a:custGeom>
              <a:avLst/>
              <a:gdLst>
                <a:gd name="connsiteX0" fmla="*/ 0 w 212271"/>
                <a:gd name="connsiteY0" fmla="*/ 114300 h 120919"/>
                <a:gd name="connsiteX1" fmla="*/ 52251 w 212271"/>
                <a:gd name="connsiteY1" fmla="*/ 120832 h 120919"/>
                <a:gd name="connsiteX2" fmla="*/ 84909 w 212271"/>
                <a:gd name="connsiteY2" fmla="*/ 111035 h 120919"/>
                <a:gd name="connsiteX3" fmla="*/ 94706 w 212271"/>
                <a:gd name="connsiteY3" fmla="*/ 107769 h 120919"/>
                <a:gd name="connsiteX4" fmla="*/ 117566 w 212271"/>
                <a:gd name="connsiteY4" fmla="*/ 88175 h 120919"/>
                <a:gd name="connsiteX5" fmla="*/ 124097 w 212271"/>
                <a:gd name="connsiteY5" fmla="*/ 81643 h 120919"/>
                <a:gd name="connsiteX6" fmla="*/ 146957 w 212271"/>
                <a:gd name="connsiteY6" fmla="*/ 71846 h 120919"/>
                <a:gd name="connsiteX7" fmla="*/ 153489 w 212271"/>
                <a:gd name="connsiteY7" fmla="*/ 65315 h 120919"/>
                <a:gd name="connsiteX8" fmla="*/ 163286 w 212271"/>
                <a:gd name="connsiteY8" fmla="*/ 62049 h 120919"/>
                <a:gd name="connsiteX9" fmla="*/ 173083 w 212271"/>
                <a:gd name="connsiteY9" fmla="*/ 55517 h 120919"/>
                <a:gd name="connsiteX10" fmla="*/ 186146 w 212271"/>
                <a:gd name="connsiteY10" fmla="*/ 42455 h 120919"/>
                <a:gd name="connsiteX11" fmla="*/ 189411 w 212271"/>
                <a:gd name="connsiteY11" fmla="*/ 32657 h 120919"/>
                <a:gd name="connsiteX12" fmla="*/ 195943 w 212271"/>
                <a:gd name="connsiteY12" fmla="*/ 26126 h 120919"/>
                <a:gd name="connsiteX13" fmla="*/ 205740 w 212271"/>
                <a:gd name="connsiteY13" fmla="*/ 6532 h 120919"/>
                <a:gd name="connsiteX14" fmla="*/ 212271 w 212271"/>
                <a:gd name="connsiteY14" fmla="*/ 0 h 12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271" h="120919">
                  <a:moveTo>
                    <a:pt x="0" y="114300"/>
                  </a:moveTo>
                  <a:cubicBezTo>
                    <a:pt x="17417" y="116477"/>
                    <a:pt x="34717" y="120035"/>
                    <a:pt x="52251" y="120832"/>
                  </a:cubicBezTo>
                  <a:cubicBezTo>
                    <a:pt x="69620" y="121622"/>
                    <a:pt x="71090" y="116957"/>
                    <a:pt x="84909" y="111035"/>
                  </a:cubicBezTo>
                  <a:cubicBezTo>
                    <a:pt x="88073" y="109679"/>
                    <a:pt x="91440" y="108858"/>
                    <a:pt x="94706" y="107769"/>
                  </a:cubicBezTo>
                  <a:cubicBezTo>
                    <a:pt x="126162" y="76313"/>
                    <a:pt x="92691" y="108076"/>
                    <a:pt x="117566" y="88175"/>
                  </a:cubicBezTo>
                  <a:cubicBezTo>
                    <a:pt x="119970" y="86252"/>
                    <a:pt x="121535" y="83351"/>
                    <a:pt x="124097" y="81643"/>
                  </a:cubicBezTo>
                  <a:cubicBezTo>
                    <a:pt x="132165" y="76264"/>
                    <a:pt x="138251" y="74748"/>
                    <a:pt x="146957" y="71846"/>
                  </a:cubicBezTo>
                  <a:cubicBezTo>
                    <a:pt x="149134" y="69669"/>
                    <a:pt x="150849" y="66899"/>
                    <a:pt x="153489" y="65315"/>
                  </a:cubicBezTo>
                  <a:cubicBezTo>
                    <a:pt x="156441" y="63544"/>
                    <a:pt x="160207" y="63589"/>
                    <a:pt x="163286" y="62049"/>
                  </a:cubicBezTo>
                  <a:cubicBezTo>
                    <a:pt x="166797" y="60294"/>
                    <a:pt x="169817" y="57694"/>
                    <a:pt x="173083" y="55517"/>
                  </a:cubicBezTo>
                  <a:cubicBezTo>
                    <a:pt x="181794" y="29387"/>
                    <a:pt x="168727" y="59875"/>
                    <a:pt x="186146" y="42455"/>
                  </a:cubicBezTo>
                  <a:cubicBezTo>
                    <a:pt x="188580" y="40021"/>
                    <a:pt x="187640" y="35609"/>
                    <a:pt x="189411" y="32657"/>
                  </a:cubicBezTo>
                  <a:cubicBezTo>
                    <a:pt x="190995" y="30017"/>
                    <a:pt x="194020" y="28530"/>
                    <a:pt x="195943" y="26126"/>
                  </a:cubicBezTo>
                  <a:cubicBezTo>
                    <a:pt x="215753" y="1365"/>
                    <a:pt x="191261" y="30665"/>
                    <a:pt x="205740" y="6532"/>
                  </a:cubicBezTo>
                  <a:cubicBezTo>
                    <a:pt x="207324" y="3892"/>
                    <a:pt x="212271" y="0"/>
                    <a:pt x="212271"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90164">
              <a:off x="288278" y="3430240"/>
              <a:ext cx="200586" cy="292158"/>
            </a:xfrm>
            <a:prstGeom prst="rect">
              <a:avLst/>
            </a:prstGeom>
          </p:spPr>
        </p:pic>
      </p:grpSp>
      <p:cxnSp>
        <p:nvCxnSpPr>
          <p:cNvPr id="24" name="Straight Connector 23"/>
          <p:cNvCxnSpPr/>
          <p:nvPr/>
        </p:nvCxnSpPr>
        <p:spPr>
          <a:xfrm>
            <a:off x="0" y="4962336"/>
            <a:ext cx="9144000" cy="40943"/>
          </a:xfrm>
          <a:prstGeom prst="line">
            <a:avLst/>
          </a:prstGeom>
          <a:ln w="28575">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0" y="4907633"/>
            <a:ext cx="9144000" cy="41275"/>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Content Placeholder 7"/>
          <p:cNvSpPr txBox="1">
            <a:spLocks/>
          </p:cNvSpPr>
          <p:nvPr/>
        </p:nvSpPr>
        <p:spPr>
          <a:xfrm>
            <a:off x="2743200" y="2604911"/>
            <a:ext cx="4191000" cy="1506538"/>
          </a:xfrm>
          <a:prstGeom prst="rect">
            <a:avLst/>
          </a:prstGeom>
        </p:spPr>
        <p:txBody>
          <a:bodyPr/>
          <a:lstStyle>
            <a:defPPr>
              <a:defRPr lang="en-US"/>
            </a:defPPr>
            <a:lvl1pPr marL="342900" indent="-342900" defTabSz="914400" eaLnBrk="1" latinLnBrk="0" hangingPunct="1">
              <a:spcBef>
                <a:spcPct val="20000"/>
              </a:spcBef>
              <a:buFont typeface="Arial" pitchFamily="34" charset="0"/>
              <a:buChar char="•"/>
              <a:defRPr sz="3200">
                <a:latin typeface="+mn-lt"/>
                <a:cs typeface="+mn-cs"/>
              </a:defRPr>
            </a:lvl1pPr>
            <a:lvl2pPr marL="742950" lvl="1" indent="-285750" algn="r" defTabSz="914400" rtl="1" eaLnBrk="1" latinLnBrk="0" hangingPunct="1">
              <a:spcBef>
                <a:spcPct val="20000"/>
              </a:spcBef>
              <a:buClr>
                <a:schemeClr val="tx2">
                  <a:lumMod val="60000"/>
                  <a:lumOff val="40000"/>
                </a:schemeClr>
              </a:buClr>
              <a:buFont typeface="Arial"/>
              <a:buChar char="•"/>
              <a:defRPr sz="2200">
                <a:latin typeface="GE Dinar One" pitchFamily="18" charset="-78"/>
                <a:ea typeface="GE Dinar One" pitchFamily="18" charset="-78"/>
                <a:cs typeface="GE Dinar One" pitchFamily="18" charset="-78"/>
              </a:defRPr>
            </a:lvl2pPr>
            <a:lvl3pPr marL="1143000" indent="-228600" defTabSz="914400" eaLnBrk="1" latinLnBrk="0" hangingPunct="1">
              <a:spcBef>
                <a:spcPct val="20000"/>
              </a:spcBef>
              <a:buFont typeface="Arial" pitchFamily="34" charset="0"/>
              <a:buChar char="•"/>
              <a:defRPr sz="2400">
                <a:latin typeface="+mn-lt"/>
                <a:cs typeface="+mn-cs"/>
              </a:defRPr>
            </a:lvl3pPr>
            <a:lvl4pPr marL="1600200" indent="-228600" defTabSz="914400" eaLnBrk="1" latinLnBrk="0" hangingPunct="1">
              <a:spcBef>
                <a:spcPct val="20000"/>
              </a:spcBef>
              <a:buFont typeface="Arial" pitchFamily="34" charset="0"/>
              <a:buChar char="–"/>
              <a:defRPr sz="2000">
                <a:latin typeface="+mn-lt"/>
                <a:cs typeface="+mn-cs"/>
              </a:defRPr>
            </a:lvl4pPr>
            <a:lvl5pPr marL="2057400" indent="-228600" defTabSz="914400" eaLnBrk="1" latinLnBrk="0" hangingPunct="1">
              <a:spcBef>
                <a:spcPct val="20000"/>
              </a:spcBef>
              <a:buFont typeface="Arial" pitchFamily="34"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1"/>
            <a:r>
              <a:rPr lang="ar-BH" sz="2000" dirty="0" smtClean="0"/>
              <a:t>تسهيل التمويل</a:t>
            </a:r>
          </a:p>
          <a:p>
            <a:pPr lvl="1"/>
            <a:r>
              <a:rPr lang="ar-BH" sz="2000" dirty="0" smtClean="0"/>
              <a:t>تنويع </a:t>
            </a:r>
            <a:r>
              <a:rPr lang="ar-BH" sz="2000" dirty="0"/>
              <a:t>مصادر الدخل</a:t>
            </a:r>
            <a:endParaRPr lang="en-US" sz="2000" dirty="0"/>
          </a:p>
          <a:p>
            <a:pPr lvl="1"/>
            <a:r>
              <a:rPr lang="ar-BH" sz="2000" dirty="0"/>
              <a:t>العالمية والامتيازات التجارية</a:t>
            </a:r>
          </a:p>
          <a:p>
            <a:pPr lvl="1"/>
            <a:r>
              <a:rPr lang="ar-BH" sz="2000" dirty="0"/>
              <a:t>التوظيف </a:t>
            </a:r>
            <a:r>
              <a:rPr lang="ar-BH" sz="2000" dirty="0" smtClean="0"/>
              <a:t>والتدريب</a:t>
            </a:r>
          </a:p>
          <a:p>
            <a:pPr lvl="1"/>
            <a:r>
              <a:rPr lang="ar-BH" sz="2000" dirty="0"/>
              <a:t>دعم </a:t>
            </a:r>
            <a:r>
              <a:rPr lang="ar-BH" sz="2000" dirty="0" smtClean="0"/>
              <a:t>الاستثمار</a:t>
            </a:r>
            <a:endParaRPr lang="en-US" sz="2000" dirty="0"/>
          </a:p>
        </p:txBody>
      </p:sp>
      <p:sp>
        <p:nvSpPr>
          <p:cNvPr id="56" name="Rectangle 55"/>
          <p:cNvSpPr>
            <a:spLocks noChangeArrowheads="1"/>
          </p:cNvSpPr>
          <p:nvPr/>
        </p:nvSpPr>
        <p:spPr bwMode="auto">
          <a:xfrm>
            <a:off x="6624840" y="1095853"/>
            <a:ext cx="1544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rtl="1" eaLnBrk="1" hangingPunct="1">
              <a:spcBef>
                <a:spcPct val="0"/>
              </a:spcBef>
              <a:buFontTx/>
              <a:buNone/>
            </a:pPr>
            <a:r>
              <a:rPr lang="ar-BH" altLang="en-US" sz="2000" dirty="0" smtClean="0">
                <a:solidFill>
                  <a:srgbClr val="7F7F7F"/>
                </a:solidFill>
                <a:latin typeface="DendaNewC" pitchFamily="50" charset="0"/>
                <a:cs typeface="GE Dinar Two" pitchFamily="18" charset="-78"/>
              </a:rPr>
              <a:t>تحفيز التوسع</a:t>
            </a:r>
            <a:endParaRPr lang="en-US" altLang="en-US" sz="2000" dirty="0">
              <a:solidFill>
                <a:srgbClr val="7F7F7F"/>
              </a:solidFill>
              <a:latin typeface="DendaNewC" pitchFamily="50" charset="0"/>
              <a:cs typeface="GE Dinar Two" pitchFamily="18" charset="-78"/>
            </a:endParaRPr>
          </a:p>
        </p:txBody>
      </p:sp>
      <p:sp>
        <p:nvSpPr>
          <p:cNvPr id="57" name="TextBox 56"/>
          <p:cNvSpPr txBox="1"/>
          <p:nvPr/>
        </p:nvSpPr>
        <p:spPr>
          <a:xfrm>
            <a:off x="1668705" y="1543050"/>
            <a:ext cx="4799297" cy="830997"/>
          </a:xfrm>
          <a:prstGeom prst="rect">
            <a:avLst/>
          </a:prstGeom>
          <a:noFill/>
        </p:spPr>
        <p:txBody>
          <a:bodyPr wrap="square" rtlCol="0">
            <a:spAutoFit/>
          </a:bodyPr>
          <a:lstStyle>
            <a:defPPr>
              <a:defRPr lang="en-US"/>
            </a:defPPr>
            <a:lvl1pPr algn="just" rtl="1">
              <a:defRPr>
                <a:solidFill>
                  <a:schemeClr val="bg1">
                    <a:lumMod val="50000"/>
                  </a:schemeClr>
                </a:solidFill>
                <a:latin typeface="GE Dinar One" pitchFamily="18" charset="-78"/>
                <a:ea typeface="GE Dinar One" pitchFamily="18" charset="-78"/>
                <a:cs typeface="GE Dinar One" pitchFamily="18" charset="-78"/>
              </a:defRPr>
            </a:lvl1pPr>
          </a:lstStyle>
          <a:p>
            <a:r>
              <a:rPr lang="ar-BH" sz="2400" dirty="0"/>
              <a:t>تشجيع التنوع في بيئة الأعمال التجارية بهدف الحصول على مصادر دخل بديلة</a:t>
            </a:r>
            <a:endParaRPr lang="en-US" sz="2400" dirty="0"/>
          </a:p>
        </p:txBody>
      </p:sp>
      <p:sp>
        <p:nvSpPr>
          <p:cNvPr id="61" name="Rectangle 15"/>
          <p:cNvSpPr>
            <a:spLocks noChangeArrowheads="1"/>
          </p:cNvSpPr>
          <p:nvPr/>
        </p:nvSpPr>
        <p:spPr bwMode="auto">
          <a:xfrm>
            <a:off x="803761" y="2752686"/>
            <a:ext cx="1558439"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800100" rtl="1">
              <a:spcAft>
                <a:spcPct val="35000"/>
              </a:spcAft>
            </a:pPr>
            <a:r>
              <a:rPr lang="ar-BH" sz="1400" dirty="0">
                <a:solidFill>
                  <a:srgbClr val="C00000"/>
                </a:solidFill>
                <a:latin typeface="GE Dinar Two" pitchFamily="18" charset="-78"/>
                <a:ea typeface="GE Dinar Two" pitchFamily="18" charset="-78"/>
                <a:cs typeface="GE Dinar Two" pitchFamily="18" charset="-78"/>
              </a:rPr>
              <a:t>دعم الاستثمار</a:t>
            </a:r>
            <a:endParaRPr lang="en-US" sz="1400" dirty="0">
              <a:solidFill>
                <a:srgbClr val="C00000"/>
              </a:solidFill>
              <a:latin typeface="GE Dinar Two" pitchFamily="18" charset="-78"/>
              <a:ea typeface="GE Dinar Two" pitchFamily="18" charset="-78"/>
              <a:cs typeface="GE Dinar Two" pitchFamily="18" charset="-78"/>
            </a:endParaRPr>
          </a:p>
          <a:p>
            <a:pPr algn="r" defTabSz="800100" rtl="1">
              <a:spcAft>
                <a:spcPct val="35000"/>
              </a:spcAft>
              <a:buFont typeface="Arial" pitchFamily="34" charset="0"/>
              <a:buNone/>
            </a:pPr>
            <a:r>
              <a:rPr lang="ar-BH" altLang="en-US" sz="2400" dirty="0" smtClean="0">
                <a:solidFill>
                  <a:srgbClr val="C00000"/>
                </a:solidFill>
                <a:latin typeface="GE Dinar Two" pitchFamily="18" charset="-78"/>
                <a:ea typeface="GE Dinar Two" pitchFamily="18" charset="-78"/>
                <a:cs typeface="GE Dinar Two" pitchFamily="18" charset="-78"/>
              </a:rPr>
              <a:t>+</a:t>
            </a:r>
            <a:r>
              <a:rPr lang="ar-BH" altLang="en-US" sz="2400" dirty="0">
                <a:solidFill>
                  <a:srgbClr val="C00000"/>
                </a:solidFill>
                <a:latin typeface="GE Dinar Two" pitchFamily="18" charset="-78"/>
                <a:ea typeface="GE Dinar Two" pitchFamily="18" charset="-78"/>
                <a:cs typeface="GE Dinar Two" pitchFamily="18" charset="-78"/>
              </a:rPr>
              <a:t>2,5 مليون</a:t>
            </a:r>
            <a:endParaRPr lang="en-US" altLang="en-US" sz="2400" dirty="0">
              <a:solidFill>
                <a:srgbClr val="C00000"/>
              </a:solidFill>
              <a:latin typeface="GE Dinar Two" pitchFamily="18" charset="-78"/>
              <a:ea typeface="GE Dinar Two" pitchFamily="18" charset="-78"/>
              <a:cs typeface="GE Dinar Two" pitchFamily="18" charset="-78"/>
            </a:endParaRPr>
          </a:p>
        </p:txBody>
      </p:sp>
      <p:sp>
        <p:nvSpPr>
          <p:cNvPr id="63" name="Rectangle 15"/>
          <p:cNvSpPr>
            <a:spLocks noChangeArrowheads="1"/>
          </p:cNvSpPr>
          <p:nvPr/>
        </p:nvSpPr>
        <p:spPr bwMode="auto">
          <a:xfrm>
            <a:off x="838200" y="3733800"/>
            <a:ext cx="1640193"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800100" rtl="1">
              <a:spcAft>
                <a:spcPct val="35000"/>
              </a:spcAft>
            </a:pPr>
            <a:r>
              <a:rPr lang="ar-BH" sz="1400" dirty="0" smtClean="0">
                <a:solidFill>
                  <a:srgbClr val="C00000"/>
                </a:solidFill>
                <a:latin typeface="GE Dinar Two" pitchFamily="18" charset="-78"/>
                <a:ea typeface="GE Dinar Two" pitchFamily="18" charset="-78"/>
                <a:cs typeface="GE Dinar Two" pitchFamily="18" charset="-78"/>
              </a:rPr>
              <a:t>مِنَح</a:t>
            </a:r>
            <a:endParaRPr lang="en-US" sz="2000" dirty="0">
              <a:solidFill>
                <a:srgbClr val="C00000"/>
              </a:solidFill>
              <a:latin typeface="GE Dinar Two" pitchFamily="18" charset="-78"/>
              <a:ea typeface="GE Dinar Two" pitchFamily="18" charset="-78"/>
              <a:cs typeface="GE Dinar Two" pitchFamily="18" charset="-78"/>
            </a:endParaRPr>
          </a:p>
          <a:p>
            <a:pPr algn="r" defTabSz="800100" rtl="1">
              <a:spcAft>
                <a:spcPct val="35000"/>
              </a:spcAft>
              <a:buFont typeface="Arial" pitchFamily="34" charset="0"/>
              <a:buNone/>
            </a:pPr>
            <a:r>
              <a:rPr lang="ar-BH" altLang="en-US" sz="2400" dirty="0" smtClean="0">
                <a:solidFill>
                  <a:srgbClr val="C00000"/>
                </a:solidFill>
                <a:latin typeface="GE Dinar Two" pitchFamily="18" charset="-78"/>
                <a:ea typeface="GE Dinar Two" pitchFamily="18" charset="-78"/>
                <a:cs typeface="GE Dinar Two" pitchFamily="18" charset="-78"/>
              </a:rPr>
              <a:t>+</a:t>
            </a:r>
            <a:r>
              <a:rPr lang="ar-BH" altLang="en-US" sz="2400" dirty="0">
                <a:solidFill>
                  <a:srgbClr val="C00000"/>
                </a:solidFill>
                <a:latin typeface="GE Dinar Two" pitchFamily="18" charset="-78"/>
                <a:ea typeface="GE Dinar Two" pitchFamily="18" charset="-78"/>
                <a:cs typeface="GE Dinar Two" pitchFamily="18" charset="-78"/>
              </a:rPr>
              <a:t>16,5 مليون</a:t>
            </a:r>
            <a:endParaRPr lang="en-US" altLang="en-US" sz="2400" dirty="0">
              <a:solidFill>
                <a:srgbClr val="C00000"/>
              </a:solidFill>
              <a:latin typeface="GE Dinar Two" pitchFamily="18" charset="-78"/>
              <a:ea typeface="GE Dinar Two" pitchFamily="18" charset="-78"/>
              <a:cs typeface="GE Dinar Two" pitchFamily="18" charset="-78"/>
            </a:endParaRPr>
          </a:p>
        </p:txBody>
      </p:sp>
      <p:cxnSp>
        <p:nvCxnSpPr>
          <p:cNvPr id="26" name="Straight Connector 25"/>
          <p:cNvCxnSpPr/>
          <p:nvPr/>
        </p:nvCxnSpPr>
        <p:spPr>
          <a:xfrm>
            <a:off x="0" y="6343035"/>
            <a:ext cx="9144000" cy="40943"/>
          </a:xfrm>
          <a:prstGeom prst="line">
            <a:avLst/>
          </a:prstGeom>
          <a:ln w="28575">
            <a:solidFill>
              <a:srgbClr val="37609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1744" y="561108"/>
            <a:ext cx="7945437" cy="707886"/>
          </a:xfrm>
          <a:prstGeom prst="rect">
            <a:avLst/>
          </a:prstGeom>
          <a:noFill/>
        </p:spPr>
        <p:txBody>
          <a:bodyPr>
            <a:spAutoFit/>
          </a:bodyPr>
          <a:lstStyle/>
          <a:p>
            <a:pPr algn="r" rtl="1">
              <a:defRPr/>
            </a:pPr>
            <a:r>
              <a:rPr lang="ar-BH" altLang="en-US" sz="4000" b="1" spc="-300" dirty="0">
                <a:solidFill>
                  <a:schemeClr val="tx2">
                    <a:lumMod val="60000"/>
                    <a:lumOff val="40000"/>
                  </a:schemeClr>
                </a:solidFill>
                <a:latin typeface="GE Dinar Two" pitchFamily="18" charset="-78"/>
                <a:ea typeface="GE Dinar Two" pitchFamily="18" charset="-78"/>
                <a:cs typeface="GE Dinar Two" pitchFamily="18" charset="-78"/>
              </a:rPr>
              <a:t>المتقدمة</a:t>
            </a:r>
            <a:endParaRPr lang="en-US" sz="4000" b="1" spc="-300" dirty="0">
              <a:solidFill>
                <a:schemeClr val="tx2">
                  <a:lumMod val="60000"/>
                  <a:lumOff val="40000"/>
                </a:schemeClr>
              </a:solidFill>
              <a:latin typeface="GE Dinar Two" pitchFamily="18" charset="-78"/>
              <a:ea typeface="GE Dinar Two" pitchFamily="18" charset="-78"/>
              <a:cs typeface="GE Dinar Two" pitchFamily="18" charset="-78"/>
            </a:endParaRPr>
          </a:p>
        </p:txBody>
      </p:sp>
    </p:spTree>
    <p:extLst>
      <p:ext uri="{BB962C8B-B14F-4D97-AF65-F5344CB8AC3E}">
        <p14:creationId xmlns:p14="http://schemas.microsoft.com/office/powerpoint/2010/main" val="390697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1"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lf.bh/photos/290911-1.jpg"/>
          <p:cNvPicPr>
            <a:picLocks noChangeAspect="1" noChangeArrowheads="1"/>
          </p:cNvPicPr>
          <p:nvPr/>
        </p:nvPicPr>
        <p:blipFill rotWithShape="1">
          <a:blip r:embed="rId3">
            <a:extLst>
              <a:ext uri="{28A0092B-C50C-407E-A947-70E740481C1C}">
                <a14:useLocalDpi xmlns:a14="http://schemas.microsoft.com/office/drawing/2010/main" val="0"/>
              </a:ext>
            </a:extLst>
          </a:blip>
          <a:srcRect l="2924"/>
          <a:stretch/>
        </p:blipFill>
        <p:spPr bwMode="auto">
          <a:xfrm>
            <a:off x="-13648" y="4953000"/>
            <a:ext cx="2265527" cy="1393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http://www.esta.com/typo3temp/pics/Messe-MachinEx---H-Strelau---20140209_203058_01_0f1f57701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5568" y="4961966"/>
            <a:ext cx="2451147" cy="13780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0" name="Picture 6" descr="http://startupbahrain.com/online/wp-content/uploads/2014/10/tamke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4051" y="5002353"/>
            <a:ext cx="2082659" cy="13832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2" name="Picture 8" descr="http://www.whatsonxiamen.com/ent_images/Bahrain_9d35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1342" y="5016928"/>
            <a:ext cx="2082657" cy="1388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2CAC9F9-BEC5-4DD3-855F-2F08E749DF84}" type="slidenum">
              <a:rPr lang="en-US" smtClean="0"/>
              <a:t>14</a:t>
            </a:fld>
            <a:endParaRPr lang="en-US"/>
          </a:p>
        </p:txBody>
      </p:sp>
      <p:cxnSp>
        <p:nvCxnSpPr>
          <p:cNvPr id="24" name="Straight Connector 23"/>
          <p:cNvCxnSpPr/>
          <p:nvPr/>
        </p:nvCxnSpPr>
        <p:spPr>
          <a:xfrm>
            <a:off x="0" y="4962336"/>
            <a:ext cx="9144000" cy="40943"/>
          </a:xfrm>
          <a:prstGeom prst="line">
            <a:avLst/>
          </a:prstGeom>
          <a:ln w="28575">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0" y="4907633"/>
            <a:ext cx="9144000" cy="41275"/>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Content Placeholder 7"/>
          <p:cNvSpPr txBox="1">
            <a:spLocks/>
          </p:cNvSpPr>
          <p:nvPr/>
        </p:nvSpPr>
        <p:spPr>
          <a:xfrm>
            <a:off x="1600200" y="1894844"/>
            <a:ext cx="4191000" cy="2216605"/>
          </a:xfrm>
          <a:prstGeom prst="rect">
            <a:avLst/>
          </a:prstGeom>
        </p:spPr>
        <p:txBody>
          <a:bodyPr/>
          <a:lstStyle>
            <a:defPPr>
              <a:defRPr lang="en-US"/>
            </a:defPPr>
            <a:lvl1pPr marL="342900" indent="-342900" defTabSz="914400" eaLnBrk="1" latinLnBrk="0" hangingPunct="1">
              <a:spcBef>
                <a:spcPct val="20000"/>
              </a:spcBef>
              <a:buFont typeface="Arial" pitchFamily="34" charset="0"/>
              <a:buChar char="•"/>
              <a:defRPr sz="3200">
                <a:latin typeface="+mn-lt"/>
                <a:cs typeface="+mn-cs"/>
              </a:defRPr>
            </a:lvl1pPr>
            <a:lvl2pPr marL="742950" lvl="1" indent="-285750" algn="r" defTabSz="914400" rtl="1" eaLnBrk="1" latinLnBrk="0" hangingPunct="1">
              <a:spcBef>
                <a:spcPct val="20000"/>
              </a:spcBef>
              <a:buClr>
                <a:schemeClr val="tx2">
                  <a:lumMod val="60000"/>
                  <a:lumOff val="40000"/>
                </a:schemeClr>
              </a:buClr>
              <a:buFont typeface="Arial"/>
              <a:buChar char="•"/>
              <a:defRPr sz="2200">
                <a:latin typeface="GE Dinar One" pitchFamily="18" charset="-78"/>
                <a:ea typeface="GE Dinar One" pitchFamily="18" charset="-78"/>
                <a:cs typeface="GE Dinar One" pitchFamily="18" charset="-78"/>
              </a:defRPr>
            </a:lvl2pPr>
            <a:lvl3pPr marL="1143000" indent="-228600" defTabSz="914400" eaLnBrk="1" latinLnBrk="0" hangingPunct="1">
              <a:spcBef>
                <a:spcPct val="20000"/>
              </a:spcBef>
              <a:buFont typeface="Arial" pitchFamily="34" charset="0"/>
              <a:buChar char="•"/>
              <a:defRPr sz="2400">
                <a:latin typeface="+mn-lt"/>
                <a:cs typeface="+mn-cs"/>
              </a:defRPr>
            </a:lvl3pPr>
            <a:lvl4pPr marL="1600200" indent="-228600" defTabSz="914400" eaLnBrk="1" latinLnBrk="0" hangingPunct="1">
              <a:spcBef>
                <a:spcPct val="20000"/>
              </a:spcBef>
              <a:buFont typeface="Arial" pitchFamily="34" charset="0"/>
              <a:buChar char="–"/>
              <a:defRPr sz="2000">
                <a:latin typeface="+mn-lt"/>
                <a:cs typeface="+mn-cs"/>
              </a:defRPr>
            </a:lvl4pPr>
            <a:lvl5pPr marL="2057400" indent="-228600" defTabSz="914400" eaLnBrk="1" latinLnBrk="0" hangingPunct="1">
              <a:spcBef>
                <a:spcPct val="20000"/>
              </a:spcBef>
              <a:buFont typeface="Arial" pitchFamily="34"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1">
              <a:lnSpc>
                <a:spcPct val="150000"/>
              </a:lnSpc>
              <a:buClrTx/>
            </a:pPr>
            <a:r>
              <a:rPr lang="ar-BH" sz="2000" dirty="0" smtClean="0"/>
              <a:t>حدد  مسارك</a:t>
            </a:r>
          </a:p>
          <a:p>
            <a:pPr lvl="1">
              <a:lnSpc>
                <a:spcPct val="150000"/>
              </a:lnSpc>
              <a:buClrTx/>
            </a:pPr>
            <a:r>
              <a:rPr lang="ar-BH" sz="2000" dirty="0" smtClean="0"/>
              <a:t>سوّق نفسك</a:t>
            </a:r>
          </a:p>
          <a:p>
            <a:pPr lvl="1">
              <a:lnSpc>
                <a:spcPct val="150000"/>
              </a:lnSpc>
              <a:buClrTx/>
            </a:pPr>
            <a:r>
              <a:rPr lang="ar-BH" sz="2000" dirty="0" smtClean="0"/>
              <a:t>ابدأ  مشروعك</a:t>
            </a:r>
          </a:p>
          <a:p>
            <a:pPr lvl="1">
              <a:lnSpc>
                <a:spcPct val="150000"/>
              </a:lnSpc>
              <a:buClrTx/>
            </a:pPr>
            <a:r>
              <a:rPr lang="ar-BH" sz="2000" dirty="0" smtClean="0"/>
              <a:t>كن منتجاً</a:t>
            </a:r>
            <a:endParaRPr lang="en-US" sz="2000" dirty="0"/>
          </a:p>
        </p:txBody>
      </p:sp>
      <p:sp>
        <p:nvSpPr>
          <p:cNvPr id="56" name="Rectangle 55"/>
          <p:cNvSpPr>
            <a:spLocks noChangeArrowheads="1"/>
          </p:cNvSpPr>
          <p:nvPr/>
        </p:nvSpPr>
        <p:spPr bwMode="auto">
          <a:xfrm>
            <a:off x="6095849" y="1095853"/>
            <a:ext cx="20730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rtl="1" eaLnBrk="1" hangingPunct="1">
              <a:spcBef>
                <a:spcPct val="0"/>
              </a:spcBef>
              <a:buFontTx/>
              <a:buNone/>
            </a:pPr>
            <a:r>
              <a:rPr lang="ar-BH" altLang="en-US" sz="2000" dirty="0" smtClean="0">
                <a:solidFill>
                  <a:srgbClr val="7F7F7F"/>
                </a:solidFill>
                <a:latin typeface="DendaNewC" pitchFamily="50" charset="0"/>
                <a:cs typeface="GE Dinar Two" pitchFamily="18" charset="-78"/>
              </a:rPr>
              <a:t>محاضرات  تفاعلية</a:t>
            </a:r>
            <a:endParaRPr lang="en-US" altLang="en-US" sz="2000" dirty="0">
              <a:solidFill>
                <a:srgbClr val="7F7F7F"/>
              </a:solidFill>
              <a:latin typeface="DendaNewC" pitchFamily="50" charset="0"/>
              <a:cs typeface="GE Dinar Two" pitchFamily="18" charset="-78"/>
            </a:endParaRPr>
          </a:p>
        </p:txBody>
      </p:sp>
      <p:cxnSp>
        <p:nvCxnSpPr>
          <p:cNvPr id="26" name="Straight Connector 25"/>
          <p:cNvCxnSpPr/>
          <p:nvPr/>
        </p:nvCxnSpPr>
        <p:spPr>
          <a:xfrm>
            <a:off x="0" y="6343035"/>
            <a:ext cx="9144000" cy="40943"/>
          </a:xfrm>
          <a:prstGeom prst="line">
            <a:avLst/>
          </a:prstGeom>
          <a:ln w="28575">
            <a:solidFill>
              <a:srgbClr val="37609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1744" y="561108"/>
            <a:ext cx="7945437" cy="707886"/>
          </a:xfrm>
          <a:prstGeom prst="rect">
            <a:avLst/>
          </a:prstGeom>
          <a:noFill/>
        </p:spPr>
        <p:txBody>
          <a:bodyPr>
            <a:spAutoFit/>
          </a:bodyPr>
          <a:lstStyle/>
          <a:p>
            <a:pPr algn="r" rtl="1">
              <a:defRPr/>
            </a:pPr>
            <a:r>
              <a:rPr lang="ar-BH" sz="4000" b="1" spc="-300" dirty="0" smtClean="0">
                <a:latin typeface="GE Dinar Two" pitchFamily="18" charset="-78"/>
                <a:ea typeface="GE Dinar Two" pitchFamily="18" charset="-78"/>
                <a:cs typeface="GE Dinar Two" pitchFamily="18" charset="-78"/>
              </a:rPr>
              <a:t>الفعاليات الإرشادية الرئيسية</a:t>
            </a:r>
            <a:endParaRPr lang="en-US" sz="4000" b="1" spc="-300" dirty="0">
              <a:latin typeface="GE Dinar Two" pitchFamily="18" charset="-78"/>
              <a:ea typeface="GE Dinar Two" pitchFamily="18" charset="-78"/>
              <a:cs typeface="GE Dinar Two" pitchFamily="18" charset="-78"/>
            </a:endParaRPr>
          </a:p>
        </p:txBody>
      </p:sp>
      <p:pic>
        <p:nvPicPr>
          <p:cNvPr id="1026" name="Picture 2" descr="http://headwaymarketing.com/wp-content/uploads/2010/01/icon_stlouis_internet_marketing_training.jp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9800" y="1730199"/>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74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7"/>
          <p:cNvSpPr txBox="1">
            <a:spLocks/>
          </p:cNvSpPr>
          <p:nvPr/>
        </p:nvSpPr>
        <p:spPr>
          <a:xfrm>
            <a:off x="279342" y="7559844"/>
            <a:ext cx="6749256" cy="32901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GB" sz="24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72CAC9F9-BEC5-4DD3-855F-2F08E749DF84}" type="slidenum">
              <a:rPr lang="en-US" b="1" smtClean="0"/>
              <a:t>15</a:t>
            </a:fld>
            <a:endParaRPr lang="en-US" b="1"/>
          </a:p>
        </p:txBody>
      </p:sp>
      <p:sp>
        <p:nvSpPr>
          <p:cNvPr id="8"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fld id="{72CAC9F9-BEC5-4DD3-855F-2F08E749DF84}" type="slidenum">
              <a:rPr lang="en-US" b="1" smtClean="0"/>
              <a:pPr/>
              <a:t>15</a:t>
            </a:fld>
            <a:endParaRPr lang="en-US" b="1"/>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090" y="1735693"/>
            <a:ext cx="368254" cy="546032"/>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5524" y="3933825"/>
            <a:ext cx="393651" cy="609524"/>
          </a:xfrm>
          <a:prstGeom prst="rect">
            <a:avLst/>
          </a:prstGeom>
        </p:spPr>
      </p:pic>
      <p:pic>
        <p:nvPicPr>
          <p:cNvPr id="48131"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58" y="1752600"/>
            <a:ext cx="2122542" cy="294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09111" y="1981200"/>
            <a:ext cx="3200400" cy="1520416"/>
          </a:xfrm>
          <a:prstGeom prst="rect">
            <a:avLst/>
          </a:prstGeom>
          <a:noFill/>
        </p:spPr>
        <p:txBody>
          <a:bodyPr wrap="square" rtlCol="0">
            <a:spAutoFit/>
          </a:bodyPr>
          <a:lstStyle/>
          <a:p>
            <a:pPr algn="r" rtl="1"/>
            <a:r>
              <a:rPr lang="ar-BH" sz="1600" b="1" dirty="0" smtClean="0">
                <a:latin typeface="GE Dinar Two" pitchFamily="18" charset="-78"/>
                <a:ea typeface="GE Dinar Two" pitchFamily="18" charset="-78"/>
                <a:cs typeface="GE Dinar Two" pitchFamily="18" charset="-78"/>
              </a:rPr>
              <a:t>مراكز تمكين لخدمات العملاء</a:t>
            </a:r>
          </a:p>
          <a:p>
            <a:pPr marL="285750" indent="-285750" algn="r" rtl="1">
              <a:spcBef>
                <a:spcPct val="20000"/>
              </a:spcBef>
              <a:buClr>
                <a:schemeClr val="tx2">
                  <a:lumMod val="60000"/>
                  <a:lumOff val="40000"/>
                </a:schemeClr>
              </a:buClr>
              <a:buFont typeface="Arial"/>
              <a:buChar char="•"/>
            </a:pPr>
            <a:r>
              <a:rPr lang="ar-BH" sz="1600" dirty="0">
                <a:latin typeface="GE Dinar One" pitchFamily="18" charset="-78"/>
                <a:ea typeface="GE Dinar One" pitchFamily="18" charset="-78"/>
                <a:cs typeface="GE Dinar One" pitchFamily="18" charset="-78"/>
              </a:rPr>
              <a:t>مجمع السيف</a:t>
            </a:r>
          </a:p>
          <a:p>
            <a:pPr marL="285750" indent="-285750" algn="r" rtl="1">
              <a:spcBef>
                <a:spcPct val="20000"/>
              </a:spcBef>
              <a:buClr>
                <a:schemeClr val="tx2">
                  <a:lumMod val="60000"/>
                  <a:lumOff val="40000"/>
                </a:schemeClr>
              </a:buClr>
              <a:buFont typeface="Arial"/>
              <a:buChar char="•"/>
            </a:pPr>
            <a:r>
              <a:rPr lang="ar-BH" sz="1600" dirty="0">
                <a:latin typeface="GE Dinar One" pitchFamily="18" charset="-78"/>
                <a:ea typeface="GE Dinar One" pitchFamily="18" charset="-78"/>
                <a:cs typeface="GE Dinar One" pitchFamily="18" charset="-78"/>
              </a:rPr>
              <a:t>مجمع سترة</a:t>
            </a:r>
          </a:p>
          <a:p>
            <a:pPr marL="285750" indent="-285750" algn="r" rtl="1">
              <a:spcBef>
                <a:spcPct val="20000"/>
              </a:spcBef>
              <a:buClr>
                <a:schemeClr val="tx2">
                  <a:lumMod val="60000"/>
                  <a:lumOff val="40000"/>
                </a:schemeClr>
              </a:buClr>
              <a:buFont typeface="Arial"/>
              <a:buChar char="•"/>
            </a:pPr>
            <a:r>
              <a:rPr lang="ar-BH" sz="1600" dirty="0">
                <a:latin typeface="GE Dinar One" pitchFamily="18" charset="-78"/>
                <a:ea typeface="GE Dinar One" pitchFamily="18" charset="-78"/>
                <a:cs typeface="GE Dinar One" pitchFamily="18" charset="-78"/>
              </a:rPr>
              <a:t>مجمع الإنماء</a:t>
            </a:r>
          </a:p>
          <a:p>
            <a:pPr marL="285750" indent="-285750" algn="r" rtl="1">
              <a:spcBef>
                <a:spcPct val="20000"/>
              </a:spcBef>
              <a:buClr>
                <a:schemeClr val="tx2">
                  <a:lumMod val="60000"/>
                  <a:lumOff val="40000"/>
                </a:schemeClr>
              </a:buClr>
              <a:buFont typeface="Arial"/>
              <a:buChar char="•"/>
            </a:pPr>
            <a:r>
              <a:rPr lang="ar-BH" sz="1600" dirty="0">
                <a:latin typeface="GE Dinar One" pitchFamily="18" charset="-78"/>
                <a:ea typeface="GE Dinar One" pitchFamily="18" charset="-78"/>
                <a:cs typeface="GE Dinar One" pitchFamily="18" charset="-78"/>
              </a:rPr>
              <a:t>بيت التجار</a:t>
            </a:r>
            <a:endParaRPr lang="en-US" sz="1600" dirty="0">
              <a:latin typeface="GE Dinar One" pitchFamily="18" charset="-78"/>
              <a:ea typeface="GE Dinar One" pitchFamily="18" charset="-78"/>
              <a:cs typeface="GE Dinar One" pitchFamily="18" charset="-78"/>
            </a:endParaRPr>
          </a:p>
        </p:txBody>
      </p:sp>
      <p:sp>
        <p:nvSpPr>
          <p:cNvPr id="39" name="TextBox 38"/>
          <p:cNvSpPr txBox="1"/>
          <p:nvPr/>
        </p:nvSpPr>
        <p:spPr>
          <a:xfrm>
            <a:off x="466038" y="4273214"/>
            <a:ext cx="4156808" cy="1815882"/>
          </a:xfrm>
          <a:prstGeom prst="rect">
            <a:avLst/>
          </a:prstGeom>
          <a:noFill/>
        </p:spPr>
        <p:txBody>
          <a:bodyPr wrap="square" rtlCol="0">
            <a:spAutoFit/>
          </a:bodyPr>
          <a:lstStyle/>
          <a:p>
            <a:pPr algn="r" rtl="1"/>
            <a:r>
              <a:rPr lang="ar-BH" sz="1600" b="1" dirty="0" smtClean="0">
                <a:latin typeface="GE Dinar Two" pitchFamily="18" charset="-78"/>
                <a:ea typeface="GE Dinar Two" pitchFamily="18" charset="-78"/>
                <a:cs typeface="GE Dinar Two" pitchFamily="18" charset="-78"/>
              </a:rPr>
              <a:t>مكاتب خدمات العملاء</a:t>
            </a:r>
          </a:p>
          <a:p>
            <a:pPr marL="285750" indent="-285750" algn="r" rtl="1">
              <a:spcBef>
                <a:spcPct val="20000"/>
              </a:spcBef>
              <a:buClr>
                <a:schemeClr val="tx2">
                  <a:lumMod val="60000"/>
                  <a:lumOff val="40000"/>
                </a:schemeClr>
              </a:buClr>
              <a:buFont typeface="Arial"/>
              <a:buChar char="•"/>
            </a:pPr>
            <a:r>
              <a:rPr lang="ar-BH" sz="1600" dirty="0">
                <a:latin typeface="GE Dinar One" pitchFamily="18" charset="-78"/>
                <a:ea typeface="GE Dinar One" pitchFamily="18" charset="-78"/>
                <a:cs typeface="GE Dinar One" pitchFamily="18" charset="-78"/>
              </a:rPr>
              <a:t>بنك البحرين للتنمية – سوق واقف</a:t>
            </a:r>
          </a:p>
          <a:p>
            <a:pPr marL="285750" indent="-285750" algn="r" rtl="1">
              <a:spcBef>
                <a:spcPct val="20000"/>
              </a:spcBef>
              <a:buClr>
                <a:schemeClr val="tx2">
                  <a:lumMod val="60000"/>
                  <a:lumOff val="40000"/>
                </a:schemeClr>
              </a:buClr>
              <a:buFont typeface="Arial"/>
              <a:buChar char="•"/>
            </a:pPr>
            <a:r>
              <a:rPr lang="ar-BH" sz="1600" dirty="0">
                <a:latin typeface="GE Dinar One" pitchFamily="18" charset="-78"/>
                <a:ea typeface="GE Dinar One" pitchFamily="18" charset="-78"/>
                <a:cs typeface="GE Dinar One" pitchFamily="18" charset="-78"/>
              </a:rPr>
              <a:t>بنك البحرين للتنمية – المحرق</a:t>
            </a:r>
          </a:p>
          <a:p>
            <a:pPr marL="285750" indent="-285750" algn="r" rtl="1">
              <a:spcBef>
                <a:spcPct val="20000"/>
              </a:spcBef>
              <a:buClr>
                <a:schemeClr val="tx2">
                  <a:lumMod val="60000"/>
                  <a:lumOff val="40000"/>
                </a:schemeClr>
              </a:buClr>
              <a:buFont typeface="Arial"/>
              <a:buChar char="•"/>
            </a:pPr>
            <a:r>
              <a:rPr lang="ar-BH" sz="1600" dirty="0">
                <a:latin typeface="GE Dinar One" pitchFamily="18" charset="-78"/>
                <a:ea typeface="GE Dinar One" pitchFamily="18" charset="-78"/>
                <a:cs typeface="GE Dinar One" pitchFamily="18" charset="-78"/>
              </a:rPr>
              <a:t>بنك البحرين للتنمية – مدينة عيسى</a:t>
            </a:r>
          </a:p>
          <a:p>
            <a:pPr marL="285750" indent="-285750" algn="r" rtl="1">
              <a:spcBef>
                <a:spcPct val="20000"/>
              </a:spcBef>
              <a:buClr>
                <a:schemeClr val="tx2">
                  <a:lumMod val="60000"/>
                  <a:lumOff val="40000"/>
                </a:schemeClr>
              </a:buClr>
              <a:buFont typeface="Arial"/>
              <a:buChar char="•"/>
            </a:pPr>
            <a:r>
              <a:rPr lang="ar-BH" sz="1600" dirty="0">
                <a:latin typeface="GE Dinar One" pitchFamily="18" charset="-78"/>
                <a:ea typeface="GE Dinar One" pitchFamily="18" charset="-78"/>
                <a:cs typeface="GE Dinar One" pitchFamily="18" charset="-78"/>
              </a:rPr>
              <a:t>بنك البحرين للتنمية – مجمع </a:t>
            </a:r>
            <a:r>
              <a:rPr lang="ar-BH" sz="1600" dirty="0" err="1">
                <a:latin typeface="GE Dinar One" pitchFamily="18" charset="-78"/>
                <a:ea typeface="GE Dinar One" pitchFamily="18" charset="-78"/>
                <a:cs typeface="GE Dinar One" pitchFamily="18" charset="-78"/>
              </a:rPr>
              <a:t>ريادات</a:t>
            </a:r>
            <a:endParaRPr lang="ar-BH" sz="1600" dirty="0">
              <a:latin typeface="GE Dinar One" pitchFamily="18" charset="-78"/>
              <a:ea typeface="GE Dinar One" pitchFamily="18" charset="-78"/>
              <a:cs typeface="GE Dinar One" pitchFamily="18" charset="-78"/>
            </a:endParaRPr>
          </a:p>
          <a:p>
            <a:pPr marL="285750" indent="-285750" algn="r" rtl="1">
              <a:spcBef>
                <a:spcPct val="20000"/>
              </a:spcBef>
              <a:buClr>
                <a:schemeClr val="tx2">
                  <a:lumMod val="60000"/>
                  <a:lumOff val="40000"/>
                </a:schemeClr>
              </a:buClr>
              <a:buFont typeface="Arial"/>
              <a:buChar char="•"/>
            </a:pPr>
            <a:r>
              <a:rPr lang="ar-BH" sz="1600" dirty="0">
                <a:latin typeface="GE Dinar One" pitchFamily="18" charset="-78"/>
                <a:ea typeface="GE Dinar One" pitchFamily="18" charset="-78"/>
                <a:cs typeface="GE Dinar One" pitchFamily="18" charset="-78"/>
              </a:rPr>
              <a:t>وزارة العمل – مدينة عيسى</a:t>
            </a:r>
          </a:p>
        </p:txBody>
      </p:sp>
      <p:sp>
        <p:nvSpPr>
          <p:cNvPr id="23" name="Rectangle 16"/>
          <p:cNvSpPr>
            <a:spLocks noChangeArrowheads="1"/>
          </p:cNvSpPr>
          <p:nvPr/>
        </p:nvSpPr>
        <p:spPr bwMode="auto">
          <a:xfrm>
            <a:off x="438150" y="568903"/>
            <a:ext cx="7867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rtl="1" eaLnBrk="1" hangingPunct="1">
              <a:spcBef>
                <a:spcPct val="0"/>
              </a:spcBef>
              <a:buFontTx/>
              <a:buNone/>
            </a:pPr>
            <a:r>
              <a:rPr lang="ar-BH" altLang="en-US" sz="4000" b="1" dirty="0" smtClean="0">
                <a:solidFill>
                  <a:srgbClr val="C00000"/>
                </a:solidFill>
                <a:latin typeface="GE Dinar Two" pitchFamily="18" charset="-78"/>
                <a:cs typeface="GE Dinar Two" pitchFamily="18" charset="-78"/>
              </a:rPr>
              <a:t>الخدمة والتواصل</a:t>
            </a:r>
            <a:endParaRPr lang="en-US" altLang="en-US" b="1" dirty="0">
              <a:solidFill>
                <a:srgbClr val="C00000"/>
              </a:solidFill>
              <a:latin typeface="GE Dinar Two" pitchFamily="18" charset="-78"/>
              <a:cs typeface="GE Dinar Two" pitchFamily="18" charset="-78"/>
            </a:endParaRPr>
          </a:p>
        </p:txBody>
      </p:sp>
      <p:sp>
        <p:nvSpPr>
          <p:cNvPr id="25" name="TextBox 49"/>
          <p:cNvSpPr txBox="1">
            <a:spLocks noChangeArrowheads="1"/>
          </p:cNvSpPr>
          <p:nvPr/>
        </p:nvSpPr>
        <p:spPr bwMode="auto">
          <a:xfrm>
            <a:off x="5446846" y="5247382"/>
            <a:ext cx="26194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rtl="1" eaLnBrk="1" hangingPunct="1">
              <a:spcBef>
                <a:spcPct val="0"/>
              </a:spcBef>
              <a:buFontTx/>
              <a:buNone/>
            </a:pPr>
            <a:r>
              <a:rPr lang="ar-BH" altLang="en-US" sz="1600" b="1" dirty="0" smtClean="0">
                <a:latin typeface="VAG Round" panose="040B7200000000000000" pitchFamily="82" charset="0"/>
                <a:cs typeface="GE Dinar One" pitchFamily="18" charset="-78"/>
              </a:rPr>
              <a:t>رسالة نصية</a:t>
            </a:r>
            <a:r>
              <a:rPr lang="en-US" altLang="en-US" sz="1600" b="1" dirty="0" smtClean="0">
                <a:latin typeface="VAG Round" panose="040B7200000000000000" pitchFamily="82" charset="0"/>
                <a:cs typeface="GE Dinar One" pitchFamily="18" charset="-78"/>
              </a:rPr>
              <a:t>:</a:t>
            </a:r>
            <a:endParaRPr lang="ar-BH" altLang="en-US" sz="1600" b="1" dirty="0" smtClean="0">
              <a:latin typeface="VAG Round" panose="040B7200000000000000" pitchFamily="82" charset="0"/>
              <a:cs typeface="GE Dinar One" pitchFamily="18" charset="-78"/>
            </a:endParaRPr>
          </a:p>
          <a:p>
            <a:pPr marL="285750" indent="-285750" algn="r" rtl="1" eaLnBrk="1" hangingPunct="1">
              <a:spcBef>
                <a:spcPct val="0"/>
              </a:spcBef>
              <a:buFontTx/>
              <a:buChar char="-"/>
            </a:pPr>
            <a:r>
              <a:rPr lang="ar-BH" altLang="en-US" sz="1600" dirty="0" smtClean="0">
                <a:latin typeface="VAG Round" panose="040B7200000000000000" pitchFamily="82" charset="0"/>
                <a:cs typeface="GE Dinar One" pitchFamily="18" charset="-78"/>
              </a:rPr>
              <a:t>رابط للمعلومات المهمة</a:t>
            </a:r>
          </a:p>
          <a:p>
            <a:pPr marL="285750" indent="-285750" algn="r" rtl="1" eaLnBrk="1" hangingPunct="1">
              <a:spcBef>
                <a:spcPct val="0"/>
              </a:spcBef>
              <a:buFontTx/>
              <a:buChar char="-"/>
            </a:pPr>
            <a:r>
              <a:rPr lang="ar-BH" altLang="en-US" sz="1600" dirty="0" smtClean="0">
                <a:latin typeface="VAG Round" panose="040B7200000000000000" pitchFamily="82" charset="0"/>
                <a:cs typeface="GE Dinar One" pitchFamily="18" charset="-78"/>
              </a:rPr>
              <a:t>رابط لتقييم الفعالية</a:t>
            </a:r>
            <a:endParaRPr lang="en-US" altLang="en-US" sz="1600" dirty="0">
              <a:solidFill>
                <a:schemeClr val="bg1">
                  <a:lumMod val="50000"/>
                </a:schemeClr>
              </a:solidFill>
              <a:latin typeface="VAG Round" panose="040B7200000000000000" pitchFamily="82" charset="0"/>
              <a:cs typeface="GE Dinar One" pitchFamily="18" charset="-78"/>
            </a:endParaRPr>
          </a:p>
        </p:txBody>
      </p:sp>
      <p:pic>
        <p:nvPicPr>
          <p:cNvPr id="1028" name="Picture 4" descr="http://www.piran.com.au/static/images/icon-webapp.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683480">
            <a:off x="8201539" y="1705210"/>
            <a:ext cx="397324" cy="3973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ipartbest.com/cliparts/7ca/xor/7caxorpcA.pn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091929">
            <a:off x="8247823" y="5354717"/>
            <a:ext cx="370183" cy="37018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49"/>
          <p:cNvSpPr txBox="1">
            <a:spLocks noChangeArrowheads="1"/>
          </p:cNvSpPr>
          <p:nvPr/>
        </p:nvSpPr>
        <p:spPr bwMode="auto">
          <a:xfrm>
            <a:off x="6669632" y="2424036"/>
            <a:ext cx="1331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800" dirty="0" smtClean="0">
                <a:latin typeface="VAG Round" panose="040B7200000000000000" pitchFamily="82" charset="0"/>
                <a:cs typeface="GE Dinar One" pitchFamily="18" charset="-78"/>
              </a:rPr>
              <a:t>17383333</a:t>
            </a:r>
            <a:endParaRPr lang="en-US" altLang="en-US" sz="2400" dirty="0">
              <a:latin typeface="VAG Round" panose="040B7200000000000000" pitchFamily="82" charset="0"/>
              <a:cs typeface="GE Dinar One" pitchFamily="18" charset="-78"/>
            </a:endParaRPr>
          </a:p>
        </p:txBody>
      </p:sp>
      <p:sp>
        <p:nvSpPr>
          <p:cNvPr id="19" name="TextBox 54"/>
          <p:cNvSpPr txBox="1">
            <a:spLocks noChangeArrowheads="1"/>
          </p:cNvSpPr>
          <p:nvPr/>
        </p:nvSpPr>
        <p:spPr bwMode="auto">
          <a:xfrm>
            <a:off x="5181600" y="3129993"/>
            <a:ext cx="274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2000" dirty="0">
                <a:latin typeface="VAG Round" panose="040B7200000000000000" pitchFamily="82" charset="0"/>
                <a:cs typeface="GE Dinar One" pitchFamily="18" charset="-78"/>
              </a:rPr>
              <a:t>support@tamkeen.bh</a:t>
            </a:r>
          </a:p>
        </p:txBody>
      </p:sp>
      <p:sp>
        <p:nvSpPr>
          <p:cNvPr id="20" name="TextBox 61"/>
          <p:cNvSpPr txBox="1">
            <a:spLocks noChangeArrowheads="1"/>
          </p:cNvSpPr>
          <p:nvPr/>
        </p:nvSpPr>
        <p:spPr bwMode="auto">
          <a:xfrm>
            <a:off x="6581775" y="4066401"/>
            <a:ext cx="14844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dirty="0">
                <a:latin typeface="VAG Round" panose="040B7200000000000000" pitchFamily="82" charset="0"/>
                <a:cs typeface="GE Dinar One" pitchFamily="18" charset="-78"/>
              </a:rPr>
              <a:t>@</a:t>
            </a:r>
            <a:r>
              <a:rPr lang="en-US" altLang="en-US" sz="1200" dirty="0" err="1">
                <a:latin typeface="VAG Round" panose="040B7200000000000000" pitchFamily="82" charset="0"/>
                <a:cs typeface="GE Dinar One" pitchFamily="18" charset="-78"/>
              </a:rPr>
              <a:t>TamkeenBahrain</a:t>
            </a:r>
            <a:endParaRPr lang="en-US" altLang="en-US" sz="1200" dirty="0">
              <a:latin typeface="VAG Round" panose="040B7200000000000000" pitchFamily="82" charset="0"/>
              <a:cs typeface="GE Dinar One" pitchFamily="18" charset="-78"/>
            </a:endParaRPr>
          </a:p>
        </p:txBody>
      </p:sp>
      <p:grpSp>
        <p:nvGrpSpPr>
          <p:cNvPr id="31" name="Group 30"/>
          <p:cNvGrpSpPr/>
          <p:nvPr/>
        </p:nvGrpSpPr>
        <p:grpSpPr>
          <a:xfrm>
            <a:off x="6735976" y="3832603"/>
            <a:ext cx="1198349" cy="217950"/>
            <a:chOff x="652935" y="4461353"/>
            <a:chExt cx="588551" cy="123856"/>
          </a:xfrm>
        </p:grpSpPr>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935" y="4461364"/>
              <a:ext cx="123845" cy="123842"/>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6560" y="4461366"/>
              <a:ext cx="123842" cy="123842"/>
            </a:xfrm>
            <a:prstGeom prst="rect">
              <a:avLst/>
            </a:prstGeom>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0181" y="4461367"/>
              <a:ext cx="123842" cy="123842"/>
            </a:xfrm>
            <a:prstGeom prst="rect">
              <a:avLst/>
            </a:prstGeom>
          </p:spPr>
        </p:pic>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4023" y="4461367"/>
              <a:ext cx="123825" cy="123825"/>
            </a:xfrm>
            <a:prstGeom prst="rect">
              <a:avLst/>
            </a:prstGeom>
          </p:spPr>
        </p:pic>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7644" y="4461353"/>
              <a:ext cx="123842" cy="123842"/>
            </a:xfrm>
            <a:prstGeom prst="rect">
              <a:avLst/>
            </a:prstGeom>
          </p:spPr>
        </p:pic>
      </p:grpSp>
      <p:pic>
        <p:nvPicPr>
          <p:cNvPr id="1032" name="Picture 8" descr="http://images.clipartpanda.com/phone-clip-art-jTxgjjXTE.png"/>
          <p:cNvPicPr>
            <a:picLocks noChangeAspect="1" noChangeArrowheads="1"/>
          </p:cNvPicPr>
          <p:nvPr/>
        </p:nvPicPr>
        <p:blipFill>
          <a:blip r:embed="rId1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38426" y="2336168"/>
            <a:ext cx="297543" cy="4332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www.clipartbest.com/cliparts/7ca/xor/7caxorpcA.png"/>
          <p:cNvPicPr>
            <a:picLocks noChangeAspect="1" noChangeArrowheads="1"/>
          </p:cNvPicPr>
          <p:nvPr/>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20233" y="3084160"/>
            <a:ext cx="315737" cy="4210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like"/>
          <p:cNvPicPr>
            <a:picLocks noChangeAspect="1" noChangeArrowheads="1"/>
          </p:cNvPicPr>
          <p:nvPr/>
        </p:nvPicPr>
        <p:blipFill>
          <a:blip r:embed="rId1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71581" y="3814990"/>
            <a:ext cx="470189" cy="4701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81600" y="1716643"/>
            <a:ext cx="2819400" cy="369332"/>
          </a:xfrm>
          <a:prstGeom prst="rect">
            <a:avLst/>
          </a:prstGeom>
        </p:spPr>
        <p:txBody>
          <a:bodyPr wrap="square">
            <a:spAutoFit/>
          </a:bodyPr>
          <a:lstStyle/>
          <a:p>
            <a:pPr algn="r" rtl="1"/>
            <a:r>
              <a:rPr lang="en-US" altLang="en-US" dirty="0" smtClean="0">
                <a:solidFill>
                  <a:schemeClr val="bg1">
                    <a:lumMod val="50000"/>
                  </a:schemeClr>
                </a:solidFill>
                <a:latin typeface="VAG Round" panose="040B7200000000000000" pitchFamily="82" charset="0"/>
                <a:cs typeface="GE Dinar One" pitchFamily="18" charset="-78"/>
                <a:hlinkClick r:id="rId16"/>
              </a:rPr>
              <a:t>www.tamkeen.bh</a:t>
            </a:r>
            <a:endParaRPr lang="en-US" altLang="en-US" dirty="0">
              <a:solidFill>
                <a:schemeClr val="bg1">
                  <a:lumMod val="50000"/>
                </a:schemeClr>
              </a:solidFill>
              <a:latin typeface="VAG Round" panose="040B7200000000000000" pitchFamily="82" charset="0"/>
              <a:cs typeface="GE Dinar One" pitchFamily="18" charset="-78"/>
            </a:endParaRPr>
          </a:p>
        </p:txBody>
      </p:sp>
      <p:sp>
        <p:nvSpPr>
          <p:cNvPr id="27" name="TextBox 49"/>
          <p:cNvSpPr txBox="1">
            <a:spLocks noChangeArrowheads="1"/>
          </p:cNvSpPr>
          <p:nvPr/>
        </p:nvSpPr>
        <p:spPr bwMode="auto">
          <a:xfrm>
            <a:off x="6400800" y="4679764"/>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ar-BH" altLang="en-US" sz="1800" dirty="0" smtClean="0">
                <a:latin typeface="VAG Round" panose="040B7200000000000000" pitchFamily="82" charset="0"/>
                <a:cs typeface="GE Dinar One" pitchFamily="18" charset="-78"/>
              </a:rPr>
              <a:t>المندوب المحلي</a:t>
            </a:r>
            <a:endParaRPr lang="en-US" altLang="en-US" sz="2400" dirty="0">
              <a:latin typeface="VAG Round" panose="040B7200000000000000" pitchFamily="82" charset="0"/>
              <a:cs typeface="GE Dinar One" pitchFamily="18" charset="-78"/>
            </a:endParaRPr>
          </a:p>
        </p:txBody>
      </p:sp>
      <p:pic>
        <p:nvPicPr>
          <p:cNvPr id="5" name="Picture 2" descr="http://az276019.vo.msecnd.net/valmontstaging/vsna-product-catalog-images/representative-locator-icon.jpg?sfvrsn=2"/>
          <p:cNvPicPr>
            <a:picLocks noChangeAspect="1" noChangeArrowheads="1"/>
          </p:cNvPicPr>
          <p:nvPr/>
        </p:nvPicPr>
        <p:blipFill>
          <a:blip r:embed="rId1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20233" y="4572000"/>
            <a:ext cx="356662" cy="54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08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500"/>
                                        <p:tgtEl>
                                          <p:spTgt spid="10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500"/>
                                        <p:tgtEl>
                                          <p:spTgt spid="10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par>
                                <p:cTn id="59" presetID="10" presetClass="entr" presetSubtype="0" fill="hold" nodeType="withEffect">
                                  <p:stCondLst>
                                    <p:cond delay="0"/>
                                  </p:stCondLst>
                                  <p:childTnLst>
                                    <p:set>
                                      <p:cBhvr>
                                        <p:cTn id="60" dur="1" fill="hold">
                                          <p:stCondLst>
                                            <p:cond delay="0"/>
                                          </p:stCondLst>
                                        </p:cTn>
                                        <p:tgtEl>
                                          <p:spTgt spid="48131"/>
                                        </p:tgtEl>
                                        <p:attrNameLst>
                                          <p:attrName>style.visibility</p:attrName>
                                        </p:attrNameLst>
                                      </p:cBhvr>
                                      <p:to>
                                        <p:strVal val="visible"/>
                                      </p:to>
                                    </p:set>
                                    <p:animEffect transition="in" filter="fade">
                                      <p:cBhvr>
                                        <p:cTn id="61" dur="500"/>
                                        <p:tgtEl>
                                          <p:spTgt spid="481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030"/>
                                        </p:tgtEl>
                                        <p:attrNameLst>
                                          <p:attrName>style.visibility</p:attrName>
                                        </p:attrNameLst>
                                      </p:cBhvr>
                                      <p:to>
                                        <p:strVal val="visible"/>
                                      </p:to>
                                    </p:set>
                                    <p:animEffect transition="in" filter="fade">
                                      <p:cBhvr>
                                        <p:cTn id="74" dur="500"/>
                                        <p:tgtEl>
                                          <p:spTgt spid="10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P spid="25" grpId="0"/>
      <p:bldP spid="16" grpId="0"/>
      <p:bldP spid="19" grpId="0"/>
      <p:bldP spid="20" grpId="0"/>
      <p:bldP spid="4"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mal\Desktop\Tamkeen\New operating moudle\Tamkeen PPT arabic-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4763"/>
            <a:ext cx="9220201"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7"/>
          <p:cNvSpPr txBox="1">
            <a:spLocks noChangeArrowheads="1"/>
          </p:cNvSpPr>
          <p:nvPr/>
        </p:nvSpPr>
        <p:spPr bwMode="auto">
          <a:xfrm>
            <a:off x="1066800" y="3352800"/>
            <a:ext cx="6934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BH" altLang="en-US" sz="8800" dirty="0" smtClean="0">
                <a:solidFill>
                  <a:schemeClr val="bg1"/>
                </a:solidFill>
                <a:latin typeface="GE Dinar Two" pitchFamily="18" charset="-78"/>
                <a:cs typeface="GE Dinar Two" pitchFamily="18" charset="-78"/>
              </a:rPr>
              <a:t>شكراً</a:t>
            </a:r>
            <a:endParaRPr lang="en-US" altLang="en-US" sz="8800" dirty="0">
              <a:solidFill>
                <a:schemeClr val="bg1"/>
              </a:solidFill>
              <a:latin typeface="GE Dinar Two" pitchFamily="18" charset="-78"/>
              <a:cs typeface="GE Dinar Two" pitchFamily="18" charset="-78"/>
            </a:endParaRPr>
          </a:p>
        </p:txBody>
      </p:sp>
    </p:spTree>
    <p:extLst>
      <p:ext uri="{BB962C8B-B14F-4D97-AF65-F5344CB8AC3E}">
        <p14:creationId xmlns:p14="http://schemas.microsoft.com/office/powerpoint/2010/main" val="1118923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7"/>
          <p:cNvSpPr txBox="1">
            <a:spLocks/>
          </p:cNvSpPr>
          <p:nvPr/>
        </p:nvSpPr>
        <p:spPr>
          <a:xfrm>
            <a:off x="279342" y="7559844"/>
            <a:ext cx="6749256" cy="32901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GB"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72CAC9F9-BEC5-4DD3-855F-2F08E749DF84}" type="slidenum">
              <a:rPr lang="en-US" smtClean="0"/>
              <a:t>17</a:t>
            </a:fld>
            <a:endParaRPr lang="en-US"/>
          </a:p>
        </p:txBody>
      </p:sp>
      <p:sp>
        <p:nvSpPr>
          <p:cNvPr id="9" name="Rectangle 16"/>
          <p:cNvSpPr>
            <a:spLocks noChangeArrowheads="1"/>
          </p:cNvSpPr>
          <p:nvPr/>
        </p:nvSpPr>
        <p:spPr bwMode="auto">
          <a:xfrm>
            <a:off x="438150" y="568903"/>
            <a:ext cx="78676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rtl="1" eaLnBrk="1" hangingPunct="1">
              <a:spcBef>
                <a:spcPct val="0"/>
              </a:spcBef>
              <a:buFontTx/>
              <a:buNone/>
            </a:pPr>
            <a:r>
              <a:rPr lang="ar-BH" altLang="en-US" sz="4000" b="1" dirty="0" smtClean="0">
                <a:solidFill>
                  <a:srgbClr val="C00000"/>
                </a:solidFill>
                <a:latin typeface="GE Dinar Two" pitchFamily="18" charset="-78"/>
                <a:cs typeface="GE Dinar Two" pitchFamily="18" charset="-78"/>
              </a:rPr>
              <a:t>فرص التوظيف</a:t>
            </a:r>
            <a:endParaRPr lang="en-US" altLang="en-US" b="1" dirty="0">
              <a:solidFill>
                <a:srgbClr val="C00000"/>
              </a:solidFill>
              <a:latin typeface="GE Dinar Two" pitchFamily="18" charset="-78"/>
              <a:cs typeface="GE Dinar Two" pitchFamily="18"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084359609"/>
              </p:ext>
            </p:extLst>
          </p:nvPr>
        </p:nvGraphicFramePr>
        <p:xfrm>
          <a:off x="685799" y="1904999"/>
          <a:ext cx="7391400" cy="4547834"/>
        </p:xfrm>
        <a:graphic>
          <a:graphicData uri="http://schemas.openxmlformats.org/drawingml/2006/table">
            <a:tbl>
              <a:tblPr firstRow="1" firstCol="1" bandRow="1">
                <a:tableStyleId>{21E4AEA4-8DFA-4A89-87EB-49C32662AFE0}</a:tableStyleId>
              </a:tblPr>
              <a:tblGrid>
                <a:gridCol w="509028"/>
                <a:gridCol w="2294124"/>
                <a:gridCol w="2294124"/>
                <a:gridCol w="2294124"/>
              </a:tblGrid>
              <a:tr h="282375">
                <a:tc>
                  <a:txBody>
                    <a:bodyPr/>
                    <a:lstStyle/>
                    <a:p>
                      <a:pPr marL="0" marR="0" algn="ctr">
                        <a:spcBef>
                          <a:spcPts val="0"/>
                        </a:spcBef>
                        <a:spcAft>
                          <a:spcPts val="0"/>
                        </a:spcAft>
                      </a:pPr>
                      <a:r>
                        <a:rPr lang="en-US" sz="1600" dirty="0">
                          <a:effectLst/>
                        </a:rPr>
                        <a:t>No.</a:t>
                      </a:r>
                      <a:endParaRPr lang="en-US" sz="16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a:effectLst/>
                        </a:rPr>
                        <a:t>Organisation</a:t>
                      </a:r>
                      <a:endParaRPr lang="en-US" sz="16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a:effectLst/>
                        </a:rPr>
                        <a:t>Post</a:t>
                      </a:r>
                      <a:endParaRPr lang="en-US" sz="16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a:effectLst/>
                        </a:rPr>
                        <a:t># of Opportunity Offered</a:t>
                      </a:r>
                      <a:endParaRPr lang="en-US" sz="1600">
                        <a:effectLst/>
                        <a:latin typeface="Calibri"/>
                        <a:ea typeface="Calibri"/>
                        <a:cs typeface="Times New Roman"/>
                      </a:endParaRPr>
                    </a:p>
                  </a:txBody>
                  <a:tcPr marL="68580" marR="68580" marT="0" marB="0" anchor="ctr"/>
                </a:tc>
              </a:tr>
              <a:tr h="748723">
                <a:tc>
                  <a:txBody>
                    <a:bodyPr/>
                    <a:lstStyle/>
                    <a:p>
                      <a:pPr marL="0" marR="0" algn="ctr">
                        <a:spcBef>
                          <a:spcPts val="0"/>
                        </a:spcBef>
                        <a:spcAft>
                          <a:spcPts val="0"/>
                        </a:spcAft>
                      </a:pPr>
                      <a:r>
                        <a:rPr lang="en-US" sz="1600">
                          <a:effectLst/>
                        </a:rPr>
                        <a:t>1</a:t>
                      </a:r>
                      <a:endParaRPr lang="en-US" sz="1600">
                        <a:effectLst/>
                        <a:latin typeface="Calibri"/>
                        <a:ea typeface="Calibri"/>
                        <a:cs typeface="Times New Roman"/>
                      </a:endParaRPr>
                    </a:p>
                  </a:txBody>
                  <a:tcPr marL="68580" marR="68580" marT="0" marB="0" anchor="ctr"/>
                </a:tc>
                <a:tc rowSpan="2">
                  <a:txBody>
                    <a:bodyPr/>
                    <a:lstStyle/>
                    <a:p>
                      <a:pPr marL="0" marR="0" algn="ctr">
                        <a:spcBef>
                          <a:spcPts val="0"/>
                        </a:spcBef>
                        <a:spcAft>
                          <a:spcPts val="0"/>
                        </a:spcAft>
                      </a:pPr>
                      <a:r>
                        <a:rPr lang="en-US" sz="1600">
                          <a:effectLst/>
                        </a:rPr>
                        <a:t>Newton Legal</a:t>
                      </a:r>
                      <a:endParaRPr lang="en-US" sz="1600">
                        <a:effectLst/>
                        <a:latin typeface="Calibri"/>
                        <a:ea typeface="Calibri"/>
                        <a:cs typeface="Times New Roman"/>
                      </a:endParaRPr>
                    </a:p>
                  </a:txBody>
                  <a:tcPr marL="68580" marR="68580" marT="0" marB="0" anchor="ctr"/>
                </a:tc>
                <a:tc rowSpan="2">
                  <a:txBody>
                    <a:bodyPr/>
                    <a:lstStyle/>
                    <a:p>
                      <a:pPr marL="0" marR="0" algn="l">
                        <a:spcBef>
                          <a:spcPts val="0"/>
                        </a:spcBef>
                        <a:spcAft>
                          <a:spcPts val="0"/>
                        </a:spcAft>
                      </a:pPr>
                      <a:r>
                        <a:rPr lang="en-US" sz="1600" dirty="0">
                          <a:effectLst/>
                        </a:rPr>
                        <a:t>Lawyers (Internships)</a:t>
                      </a:r>
                      <a:endParaRPr lang="en-US" sz="1600" dirty="0">
                        <a:effectLst/>
                        <a:latin typeface="Calibri"/>
                        <a:ea typeface="Calibri"/>
                        <a:cs typeface="Times New Roman"/>
                      </a:endParaRPr>
                    </a:p>
                  </a:txBody>
                  <a:tcPr marL="68580" marR="68580" marT="0" marB="0" anchor="ctr"/>
                </a:tc>
                <a:tc rowSpan="2">
                  <a:txBody>
                    <a:bodyPr/>
                    <a:lstStyle/>
                    <a:p>
                      <a:pPr marL="0" marR="0" algn="ctr">
                        <a:spcBef>
                          <a:spcPts val="0"/>
                        </a:spcBef>
                        <a:spcAft>
                          <a:spcPts val="0"/>
                        </a:spcAft>
                      </a:pPr>
                      <a:r>
                        <a:rPr lang="en-US" sz="1600" dirty="0">
                          <a:effectLst/>
                        </a:rPr>
                        <a:t>17</a:t>
                      </a:r>
                      <a:endParaRPr lang="en-US" sz="1600" dirty="0">
                        <a:effectLst/>
                        <a:latin typeface="Calibri"/>
                        <a:ea typeface="Calibri"/>
                        <a:cs typeface="Times New Roman"/>
                      </a:endParaRPr>
                    </a:p>
                  </a:txBody>
                  <a:tcPr marL="68580" marR="68580" marT="0" marB="0" anchor="ctr"/>
                </a:tc>
              </a:tr>
              <a:tr h="282375">
                <a:tc>
                  <a:txBody>
                    <a:bodyPr/>
                    <a:lstStyle/>
                    <a:p>
                      <a:pPr marL="0" marR="0" algn="ctr">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847126">
                <a:tc>
                  <a:txBody>
                    <a:bodyPr/>
                    <a:lstStyle/>
                    <a:p>
                      <a:pPr marL="0" marR="0" algn="ctr">
                        <a:spcBef>
                          <a:spcPts val="0"/>
                        </a:spcBef>
                        <a:spcAft>
                          <a:spcPts val="0"/>
                        </a:spcAft>
                      </a:pPr>
                      <a:r>
                        <a:rPr lang="en-US" sz="1600" dirty="0">
                          <a:effectLst/>
                        </a:rPr>
                        <a:t>2</a:t>
                      </a:r>
                      <a:endParaRPr lang="en-US" sz="16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a:effectLst/>
                        </a:rPr>
                        <a:t>Alba</a:t>
                      </a:r>
                      <a:endParaRPr lang="en-US" sz="1600">
                        <a:effectLst/>
                        <a:latin typeface="Calibri"/>
                        <a:ea typeface="Calibri"/>
                        <a:cs typeface="Times New Roman"/>
                      </a:endParaRPr>
                    </a:p>
                  </a:txBody>
                  <a:tcPr marL="68580" marR="68580" marT="0" marB="0" anchor="ctr"/>
                </a:tc>
                <a:tc>
                  <a:txBody>
                    <a:bodyPr/>
                    <a:lstStyle/>
                    <a:p>
                      <a:pPr marL="0" marR="0" algn="l">
                        <a:spcBef>
                          <a:spcPts val="0"/>
                        </a:spcBef>
                        <a:spcAft>
                          <a:spcPts val="0"/>
                        </a:spcAft>
                      </a:pPr>
                      <a:r>
                        <a:rPr lang="en-US" sz="1600" dirty="0">
                          <a:effectLst/>
                        </a:rPr>
                        <a:t>Maintenance Technicians</a:t>
                      </a:r>
                    </a:p>
                    <a:p>
                      <a:pPr marL="0" marR="0" algn="l">
                        <a:spcBef>
                          <a:spcPts val="0"/>
                        </a:spcBef>
                        <a:spcAft>
                          <a:spcPts val="0"/>
                        </a:spcAft>
                      </a:pPr>
                      <a:r>
                        <a:rPr lang="en-US" sz="1600" dirty="0">
                          <a:effectLst/>
                        </a:rPr>
                        <a:t>Smelter Technicians</a:t>
                      </a:r>
                    </a:p>
                    <a:p>
                      <a:pPr marL="0" marR="0" algn="l">
                        <a:spcBef>
                          <a:spcPts val="0"/>
                        </a:spcBef>
                        <a:spcAft>
                          <a:spcPts val="0"/>
                        </a:spcAft>
                      </a:pPr>
                      <a:r>
                        <a:rPr lang="en-US" sz="1600" dirty="0">
                          <a:effectLst/>
                        </a:rPr>
                        <a:t>Power Operation Technicians</a:t>
                      </a:r>
                      <a:endParaRPr lang="en-US" sz="16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a:effectLst/>
                        </a:rPr>
                        <a:t>60</a:t>
                      </a:r>
                      <a:endParaRPr lang="en-US" sz="1600">
                        <a:effectLst/>
                        <a:latin typeface="Calibri"/>
                        <a:ea typeface="Calibri"/>
                        <a:cs typeface="Times New Roman"/>
                      </a:endParaRPr>
                    </a:p>
                  </a:txBody>
                  <a:tcPr marL="68580" marR="68580" marT="0" marB="0" anchor="ctr"/>
                </a:tc>
              </a:tr>
              <a:tr h="282375">
                <a:tc>
                  <a:txBody>
                    <a:bodyPr/>
                    <a:lstStyle/>
                    <a:p>
                      <a:pPr marL="0" marR="0" algn="ctr">
                        <a:spcBef>
                          <a:spcPts val="0"/>
                        </a:spcBef>
                        <a:spcAft>
                          <a:spcPts val="0"/>
                        </a:spcAft>
                      </a:pPr>
                      <a:r>
                        <a:rPr lang="en-US" sz="1600">
                          <a:effectLst/>
                        </a:rPr>
                        <a:t>3</a:t>
                      </a:r>
                      <a:endParaRPr lang="en-US" sz="16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a:effectLst/>
                        </a:rPr>
                        <a:t>Sila</a:t>
                      </a:r>
                      <a:endParaRPr lang="en-US" sz="1600">
                        <a:effectLst/>
                        <a:latin typeface="Calibri"/>
                        <a:ea typeface="Calibri"/>
                        <a:cs typeface="Times New Roman"/>
                      </a:endParaRPr>
                    </a:p>
                  </a:txBody>
                  <a:tcPr marL="68580" marR="68580" marT="0" marB="0" anchor="ctr"/>
                </a:tc>
                <a:tc>
                  <a:txBody>
                    <a:bodyPr/>
                    <a:lstStyle/>
                    <a:p>
                      <a:pPr marL="0" marR="0" algn="l">
                        <a:spcBef>
                          <a:spcPts val="0"/>
                        </a:spcBef>
                        <a:spcAft>
                          <a:spcPts val="0"/>
                        </a:spcAft>
                      </a:pPr>
                      <a:r>
                        <a:rPr lang="en-US" sz="1600" dirty="0">
                          <a:effectLst/>
                        </a:rPr>
                        <a:t>Call Centre</a:t>
                      </a:r>
                      <a:endParaRPr lang="en-US" sz="16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a:effectLst/>
                        </a:rPr>
                        <a:t>212</a:t>
                      </a:r>
                      <a:endParaRPr lang="en-US" sz="1600">
                        <a:effectLst/>
                        <a:latin typeface="Calibri"/>
                        <a:ea typeface="Calibri"/>
                        <a:cs typeface="Times New Roman"/>
                      </a:endParaRPr>
                    </a:p>
                  </a:txBody>
                  <a:tcPr marL="68580" marR="68580" marT="0" marB="0" anchor="ctr"/>
                </a:tc>
              </a:tr>
              <a:tr h="282375">
                <a:tc>
                  <a:txBody>
                    <a:bodyPr/>
                    <a:lstStyle/>
                    <a:p>
                      <a:pPr marL="0" marR="0" algn="ctr">
                        <a:spcBef>
                          <a:spcPts val="0"/>
                        </a:spcBef>
                        <a:spcAft>
                          <a:spcPts val="0"/>
                        </a:spcAft>
                      </a:pPr>
                      <a:r>
                        <a:rPr lang="en-US" sz="1600">
                          <a:effectLst/>
                        </a:rPr>
                        <a:t>4</a:t>
                      </a:r>
                      <a:endParaRPr lang="en-US" sz="16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a:effectLst/>
                        </a:rPr>
                        <a:t>Citi Bank</a:t>
                      </a:r>
                      <a:endParaRPr lang="en-US" sz="1600">
                        <a:effectLst/>
                        <a:latin typeface="Calibri"/>
                        <a:ea typeface="Calibri"/>
                        <a:cs typeface="Times New Roman"/>
                      </a:endParaRPr>
                    </a:p>
                  </a:txBody>
                  <a:tcPr marL="68580" marR="68580" marT="0" marB="0" anchor="ctr"/>
                </a:tc>
                <a:tc>
                  <a:txBody>
                    <a:bodyPr/>
                    <a:lstStyle/>
                    <a:p>
                      <a:pPr marL="0" marR="0" algn="l">
                        <a:spcBef>
                          <a:spcPts val="0"/>
                        </a:spcBef>
                        <a:spcAft>
                          <a:spcPts val="0"/>
                        </a:spcAft>
                      </a:pPr>
                      <a:r>
                        <a:rPr lang="en-US" sz="1600" dirty="0">
                          <a:effectLst/>
                        </a:rPr>
                        <a:t>Call Centre</a:t>
                      </a:r>
                      <a:endParaRPr lang="en-US" sz="16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a:effectLst/>
                        </a:rPr>
                        <a:t>40</a:t>
                      </a:r>
                      <a:endParaRPr lang="en-US" sz="1600">
                        <a:effectLst/>
                        <a:latin typeface="Calibri"/>
                        <a:ea typeface="Calibri"/>
                        <a:cs typeface="Times New Roman"/>
                      </a:endParaRPr>
                    </a:p>
                  </a:txBody>
                  <a:tcPr marL="68580" marR="68580" marT="0" marB="0" anchor="ctr"/>
                </a:tc>
              </a:tr>
              <a:tr h="1129501">
                <a:tc>
                  <a:txBody>
                    <a:bodyPr/>
                    <a:lstStyle/>
                    <a:p>
                      <a:pPr marL="0" marR="0" algn="ctr">
                        <a:spcBef>
                          <a:spcPts val="0"/>
                        </a:spcBef>
                        <a:spcAft>
                          <a:spcPts val="0"/>
                        </a:spcAft>
                      </a:pPr>
                      <a:r>
                        <a:rPr lang="en-US" sz="1600">
                          <a:effectLst/>
                        </a:rPr>
                        <a:t>5</a:t>
                      </a:r>
                      <a:endParaRPr lang="en-US" sz="16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a:effectLst/>
                        </a:rPr>
                        <a:t>Westin &amp; Le Meridian</a:t>
                      </a:r>
                      <a:endParaRPr lang="en-US" sz="1600">
                        <a:effectLst/>
                        <a:latin typeface="Calibri"/>
                        <a:ea typeface="Calibri"/>
                        <a:cs typeface="Times New Roman"/>
                      </a:endParaRPr>
                    </a:p>
                  </a:txBody>
                  <a:tcPr marL="68580" marR="68580" marT="0" marB="0" anchor="ctr"/>
                </a:tc>
                <a:tc>
                  <a:txBody>
                    <a:bodyPr/>
                    <a:lstStyle/>
                    <a:p>
                      <a:pPr marL="0" marR="0" algn="l">
                        <a:spcBef>
                          <a:spcPts val="0"/>
                        </a:spcBef>
                        <a:spcAft>
                          <a:spcPts val="0"/>
                        </a:spcAft>
                      </a:pPr>
                      <a:r>
                        <a:rPr lang="en-US" sz="1600" dirty="0">
                          <a:effectLst/>
                        </a:rPr>
                        <a:t>Food &amp; Beverage</a:t>
                      </a:r>
                    </a:p>
                    <a:p>
                      <a:pPr marL="0" marR="0" algn="l">
                        <a:spcBef>
                          <a:spcPts val="0"/>
                        </a:spcBef>
                        <a:spcAft>
                          <a:spcPts val="0"/>
                        </a:spcAft>
                      </a:pPr>
                      <a:r>
                        <a:rPr lang="en-US" sz="1600" dirty="0">
                          <a:effectLst/>
                        </a:rPr>
                        <a:t>Front Office</a:t>
                      </a:r>
                    </a:p>
                    <a:p>
                      <a:pPr marL="0" marR="0" algn="l">
                        <a:spcBef>
                          <a:spcPts val="0"/>
                        </a:spcBef>
                        <a:spcAft>
                          <a:spcPts val="0"/>
                        </a:spcAft>
                      </a:pPr>
                      <a:r>
                        <a:rPr lang="en-US" sz="1600" dirty="0">
                          <a:effectLst/>
                        </a:rPr>
                        <a:t>Room Service</a:t>
                      </a:r>
                    </a:p>
                    <a:p>
                      <a:pPr marL="0" marR="0" algn="l">
                        <a:spcBef>
                          <a:spcPts val="0"/>
                        </a:spcBef>
                        <a:spcAft>
                          <a:spcPts val="0"/>
                        </a:spcAft>
                      </a:pPr>
                      <a:r>
                        <a:rPr lang="en-US" sz="1600" dirty="0">
                          <a:effectLst/>
                        </a:rPr>
                        <a:t>Laundry</a:t>
                      </a:r>
                      <a:endParaRPr lang="en-US" sz="16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a:effectLst/>
                        </a:rPr>
                        <a:t>25</a:t>
                      </a:r>
                      <a:endParaRPr lang="en-US" sz="1600">
                        <a:effectLst/>
                        <a:latin typeface="Calibri"/>
                        <a:ea typeface="Calibri"/>
                        <a:cs typeface="Times New Roman"/>
                      </a:endParaRPr>
                    </a:p>
                  </a:txBody>
                  <a:tcPr marL="68580" marR="68580" marT="0" marB="0" anchor="ctr"/>
                </a:tc>
              </a:tr>
              <a:tr h="282375">
                <a:tc>
                  <a:txBody>
                    <a:bodyPr/>
                    <a:lstStyle/>
                    <a:p>
                      <a:pPr marL="0" marR="0" algn="ctr">
                        <a:spcBef>
                          <a:spcPts val="0"/>
                        </a:spcBef>
                        <a:spcAft>
                          <a:spcPts val="0"/>
                        </a:spcAft>
                      </a:pPr>
                      <a:r>
                        <a:rPr lang="en-US" sz="1600">
                          <a:effectLst/>
                        </a:rPr>
                        <a:t>6</a:t>
                      </a:r>
                      <a:endParaRPr lang="en-US" sz="16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a:effectLst/>
                        </a:rPr>
                        <a:t>Invita</a:t>
                      </a:r>
                      <a:endParaRPr lang="en-US" sz="1600">
                        <a:effectLst/>
                        <a:latin typeface="Calibri"/>
                        <a:ea typeface="Calibri"/>
                        <a:cs typeface="Times New Roman"/>
                      </a:endParaRPr>
                    </a:p>
                  </a:txBody>
                  <a:tcPr marL="68580" marR="68580" marT="0" marB="0" anchor="ctr"/>
                </a:tc>
                <a:tc>
                  <a:txBody>
                    <a:bodyPr/>
                    <a:lstStyle/>
                    <a:p>
                      <a:pPr marL="0" marR="0" algn="l">
                        <a:spcBef>
                          <a:spcPts val="0"/>
                        </a:spcBef>
                        <a:spcAft>
                          <a:spcPts val="0"/>
                        </a:spcAft>
                      </a:pPr>
                      <a:r>
                        <a:rPr lang="en-US" sz="1600" dirty="0">
                          <a:effectLst/>
                        </a:rPr>
                        <a:t>Call Centre</a:t>
                      </a:r>
                      <a:endParaRPr lang="en-US" sz="16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600">
                          <a:effectLst/>
                        </a:rPr>
                        <a:t>35</a:t>
                      </a:r>
                      <a:endParaRPr lang="en-US" sz="1600">
                        <a:effectLst/>
                        <a:latin typeface="Calibri"/>
                        <a:ea typeface="Calibri"/>
                        <a:cs typeface="Times New Roman"/>
                      </a:endParaRPr>
                    </a:p>
                  </a:txBody>
                  <a:tcPr marL="68580" marR="68580" marT="0" marB="0" anchor="ctr"/>
                </a:tc>
              </a:tr>
              <a:tr h="282375">
                <a:tc gridSpan="3">
                  <a:txBody>
                    <a:bodyPr/>
                    <a:lstStyle/>
                    <a:p>
                      <a:pPr marL="0" marR="0" algn="ctr">
                        <a:spcBef>
                          <a:spcPts val="0"/>
                        </a:spcBef>
                        <a:spcAft>
                          <a:spcPts val="0"/>
                        </a:spcAft>
                      </a:pPr>
                      <a:r>
                        <a:rPr lang="en-US" sz="1600" dirty="0">
                          <a:effectLst/>
                        </a:rPr>
                        <a:t>Total</a:t>
                      </a:r>
                      <a:endParaRPr lang="en-US" sz="1600" dirty="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600" dirty="0">
                          <a:effectLst/>
                        </a:rPr>
                        <a:t>389</a:t>
                      </a:r>
                      <a:endParaRPr lang="en-US"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070854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7"/>
          <p:cNvSpPr txBox="1">
            <a:spLocks/>
          </p:cNvSpPr>
          <p:nvPr/>
        </p:nvSpPr>
        <p:spPr>
          <a:xfrm>
            <a:off x="279342" y="7559844"/>
            <a:ext cx="6749256" cy="32901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GB" sz="24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72CAC9F9-BEC5-4DD3-855F-2F08E749DF84}" type="slidenum">
              <a:rPr lang="en-US" b="1" smtClean="0"/>
              <a:t>18</a:t>
            </a:fld>
            <a:endParaRPr lang="en-US" b="1"/>
          </a:p>
        </p:txBody>
      </p:sp>
      <p:sp>
        <p:nvSpPr>
          <p:cNvPr id="8"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fld id="{72CAC9F9-BEC5-4DD3-855F-2F08E749DF84}" type="slidenum">
              <a:rPr lang="en-US" b="1" smtClean="0"/>
              <a:pPr/>
              <a:t>18</a:t>
            </a:fld>
            <a:endParaRPr lang="en-US" b="1"/>
          </a:p>
        </p:txBody>
      </p:sp>
      <p:sp>
        <p:nvSpPr>
          <p:cNvPr id="23" name="Rectangle 16"/>
          <p:cNvSpPr>
            <a:spLocks noChangeArrowheads="1"/>
          </p:cNvSpPr>
          <p:nvPr/>
        </p:nvSpPr>
        <p:spPr bwMode="auto">
          <a:xfrm>
            <a:off x="438150" y="533400"/>
            <a:ext cx="7867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rtl="1" eaLnBrk="1" hangingPunct="1">
              <a:spcBef>
                <a:spcPct val="0"/>
              </a:spcBef>
              <a:buFontTx/>
              <a:buNone/>
            </a:pPr>
            <a:r>
              <a:rPr lang="ar-BH" altLang="en-US" sz="4000" b="1" dirty="0" smtClean="0">
                <a:solidFill>
                  <a:srgbClr val="C00000"/>
                </a:solidFill>
                <a:latin typeface="GE Dinar Two" pitchFamily="18" charset="-78"/>
                <a:cs typeface="GE Dinar Two" pitchFamily="18" charset="-78"/>
              </a:rPr>
              <a:t>معلومات تهمك</a:t>
            </a:r>
            <a:endParaRPr lang="en-US" altLang="en-US" b="1" dirty="0">
              <a:solidFill>
                <a:srgbClr val="C00000"/>
              </a:solidFill>
              <a:latin typeface="GE Dinar Two" pitchFamily="18" charset="-78"/>
              <a:cs typeface="GE Dinar Two" pitchFamily="18" charset="-78"/>
            </a:endParaRPr>
          </a:p>
        </p:txBody>
      </p:sp>
      <p:pic>
        <p:nvPicPr>
          <p:cNvPr id="28" name="Picture 27"/>
          <p:cNvPicPr>
            <a:picLocks noChangeAspect="1"/>
          </p:cNvPicPr>
          <p:nvPr/>
        </p:nvPicPr>
        <p:blipFill rotWithShape="1">
          <a:blip r:embed="rId2"/>
          <a:srcRect l="23030" t="32317" r="26667" b="53811"/>
          <a:stretch/>
        </p:blipFill>
        <p:spPr>
          <a:xfrm>
            <a:off x="1371600" y="3048000"/>
            <a:ext cx="5577840" cy="1154320"/>
          </a:xfrm>
          <a:prstGeom prst="rect">
            <a:avLst/>
          </a:prstGeom>
        </p:spPr>
      </p:pic>
      <p:grpSp>
        <p:nvGrpSpPr>
          <p:cNvPr id="5" name="Group 4"/>
          <p:cNvGrpSpPr/>
          <p:nvPr/>
        </p:nvGrpSpPr>
        <p:grpSpPr>
          <a:xfrm>
            <a:off x="914400" y="4419600"/>
            <a:ext cx="6888229" cy="1387644"/>
            <a:chOff x="1219200" y="4495800"/>
            <a:chExt cx="6583429" cy="1143000"/>
          </a:xfrm>
        </p:grpSpPr>
        <p:pic>
          <p:nvPicPr>
            <p:cNvPr id="4" name="Picture 3"/>
            <p:cNvPicPr>
              <a:picLocks noChangeAspect="1"/>
            </p:cNvPicPr>
            <p:nvPr/>
          </p:nvPicPr>
          <p:blipFill rotWithShape="1">
            <a:blip r:embed="rId2"/>
            <a:srcRect l="57483" t="79815" r="26667" b="5323"/>
            <a:stretch/>
          </p:blipFill>
          <p:spPr>
            <a:xfrm>
              <a:off x="1219200" y="4495800"/>
              <a:ext cx="1624263" cy="1143000"/>
            </a:xfrm>
            <a:prstGeom prst="rect">
              <a:avLst/>
            </a:prstGeom>
          </p:spPr>
        </p:pic>
        <p:pic>
          <p:nvPicPr>
            <p:cNvPr id="29" name="Picture 28"/>
            <p:cNvPicPr>
              <a:picLocks noChangeAspect="1"/>
            </p:cNvPicPr>
            <p:nvPr/>
          </p:nvPicPr>
          <p:blipFill rotWithShape="1">
            <a:blip r:embed="rId2"/>
            <a:srcRect l="23030" t="48171" r="26667" b="37957"/>
            <a:stretch/>
          </p:blipFill>
          <p:spPr>
            <a:xfrm>
              <a:off x="2647699" y="4572000"/>
              <a:ext cx="5154930" cy="1066800"/>
            </a:xfrm>
            <a:prstGeom prst="rect">
              <a:avLst/>
            </a:prstGeom>
          </p:spPr>
        </p:pic>
      </p:grpSp>
      <p:pic>
        <p:nvPicPr>
          <p:cNvPr id="37" name="Picture 36"/>
          <p:cNvPicPr>
            <a:picLocks noChangeAspect="1"/>
          </p:cNvPicPr>
          <p:nvPr/>
        </p:nvPicPr>
        <p:blipFill rotWithShape="1">
          <a:blip r:embed="rId2"/>
          <a:srcRect l="41620" t="13282" r="42765" b="69199"/>
          <a:stretch/>
        </p:blipFill>
        <p:spPr>
          <a:xfrm>
            <a:off x="4514850" y="1371600"/>
            <a:ext cx="1733550" cy="1459544"/>
          </a:xfrm>
          <a:prstGeom prst="rect">
            <a:avLst/>
          </a:prstGeom>
        </p:spPr>
      </p:pic>
      <p:grpSp>
        <p:nvGrpSpPr>
          <p:cNvPr id="6" name="Group 5"/>
          <p:cNvGrpSpPr/>
          <p:nvPr/>
        </p:nvGrpSpPr>
        <p:grpSpPr>
          <a:xfrm>
            <a:off x="2514600" y="1905000"/>
            <a:ext cx="1828800" cy="925720"/>
            <a:chOff x="2743200" y="1905000"/>
            <a:chExt cx="1600200" cy="777875"/>
          </a:xfrm>
        </p:grpSpPr>
        <p:pic>
          <p:nvPicPr>
            <p:cNvPr id="27" name="Picture 26"/>
            <p:cNvPicPr>
              <a:picLocks noChangeAspect="1"/>
            </p:cNvPicPr>
            <p:nvPr/>
          </p:nvPicPr>
          <p:blipFill rotWithShape="1">
            <a:blip r:embed="rId2"/>
            <a:srcRect l="24238" t="16932" r="60146" b="77123"/>
            <a:stretch/>
          </p:blipFill>
          <p:spPr>
            <a:xfrm>
              <a:off x="2743200" y="1905000"/>
              <a:ext cx="1600200" cy="457200"/>
            </a:xfrm>
            <a:prstGeom prst="rect">
              <a:avLst/>
            </a:prstGeom>
          </p:spPr>
        </p:pic>
        <p:pic>
          <p:nvPicPr>
            <p:cNvPr id="38" name="Picture 37"/>
            <p:cNvPicPr>
              <a:picLocks noChangeAspect="1"/>
            </p:cNvPicPr>
            <p:nvPr/>
          </p:nvPicPr>
          <p:blipFill rotWithShape="1">
            <a:blip r:embed="rId2"/>
            <a:srcRect l="25083" t="26163" r="61532" b="68883"/>
            <a:stretch/>
          </p:blipFill>
          <p:spPr>
            <a:xfrm>
              <a:off x="2943225" y="2301875"/>
              <a:ext cx="1371600" cy="381000"/>
            </a:xfrm>
            <a:prstGeom prst="rect">
              <a:avLst/>
            </a:prstGeom>
          </p:spPr>
        </p:pic>
      </p:grpSp>
    </p:spTree>
    <p:extLst>
      <p:ext uri="{BB962C8B-B14F-4D97-AF65-F5344CB8AC3E}">
        <p14:creationId xmlns:p14="http://schemas.microsoft.com/office/powerpoint/2010/main" val="4158380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16"/>
          <p:cNvPicPr>
            <a:picLocks noChangeAspect="1"/>
          </p:cNvPicPr>
          <p:nvPr/>
        </p:nvPicPr>
        <p:blipFill rotWithShape="1">
          <a:blip r:embed="rId3">
            <a:extLst>
              <a:ext uri="{28A0092B-C50C-407E-A947-70E740481C1C}">
                <a14:useLocalDpi xmlns:a14="http://schemas.microsoft.com/office/drawing/2010/main" val="0"/>
              </a:ext>
            </a:extLst>
          </a:blip>
          <a:srcRect l="40891" t="59561" r="42142" b="27052"/>
          <a:stretch/>
        </p:blipFill>
        <p:spPr bwMode="auto">
          <a:xfrm>
            <a:off x="3969074" y="4927452"/>
            <a:ext cx="1275572" cy="108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5123" y="2204723"/>
            <a:ext cx="1085262" cy="125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834" t="31900" r="65311" b="58211"/>
          <a:stretch>
            <a:fillRect/>
          </a:stretch>
        </p:blipFill>
        <p:spPr bwMode="auto">
          <a:xfrm>
            <a:off x="2054195" y="2683207"/>
            <a:ext cx="1488117" cy="9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noChangeArrowheads="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r="37118" b="44696"/>
          <a:stretch/>
        </p:blipFill>
        <p:spPr bwMode="auto">
          <a:xfrm rot="16200000">
            <a:off x="2292867" y="4002571"/>
            <a:ext cx="1390314" cy="1468769"/>
          </a:xfrm>
          <a:prstGeom prst="rect">
            <a:avLst/>
          </a:prstGeom>
          <a:noFill/>
          <a:ln>
            <a:noFill/>
          </a:ln>
          <a:extLst/>
        </p:spPr>
      </p:pic>
      <p:pic>
        <p:nvPicPr>
          <p:cNvPr id="20" name="Picture 2"/>
          <p:cNvPicPr>
            <a:picLocks noChangeAspect="1" noChangeArrowheads="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r="37118" b="44696"/>
          <a:stretch/>
        </p:blipFill>
        <p:spPr bwMode="auto">
          <a:xfrm rot="9718237">
            <a:off x="5192149" y="4062589"/>
            <a:ext cx="1670025" cy="1222766"/>
          </a:xfrm>
          <a:prstGeom prst="rect">
            <a:avLst/>
          </a:prstGeom>
          <a:noFill/>
          <a:ln>
            <a:noFill/>
          </a:ln>
          <a:extLst/>
        </p:spPr>
      </p:pic>
      <p:pic>
        <p:nvPicPr>
          <p:cNvPr id="17" name="Picture 2"/>
          <p:cNvPicPr>
            <a:picLocks noChangeAspect="1" noChangeArrowheads="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r="37118" b="44696"/>
          <a:stretch/>
        </p:blipFill>
        <p:spPr bwMode="auto">
          <a:xfrm rot="2308054">
            <a:off x="3739097" y="1758344"/>
            <a:ext cx="1670025" cy="1222766"/>
          </a:xfrm>
          <a:prstGeom prst="rect">
            <a:avLst/>
          </a:prstGeom>
          <a:noFill/>
          <a:ln>
            <a:noFill/>
          </a:ln>
          <a:extLst/>
        </p:spPr>
      </p:pic>
      <p:sp>
        <p:nvSpPr>
          <p:cNvPr id="26" name="Oval 25"/>
          <p:cNvSpPr/>
          <p:nvPr/>
        </p:nvSpPr>
        <p:spPr bwMode="auto">
          <a:xfrm>
            <a:off x="3175885" y="2781270"/>
            <a:ext cx="2662775" cy="2255271"/>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DendaNew" pitchFamily="50" charset="0"/>
            </a:endParaRPr>
          </a:p>
        </p:txBody>
      </p:sp>
      <p:sp>
        <p:nvSpPr>
          <p:cNvPr id="3" name="Rectangle 2"/>
          <p:cNvSpPr/>
          <p:nvPr/>
        </p:nvSpPr>
        <p:spPr bwMode="auto">
          <a:xfrm>
            <a:off x="2779250" y="3358544"/>
            <a:ext cx="3463302" cy="830997"/>
          </a:xfrm>
          <a:prstGeom prst="rect">
            <a:avLst/>
          </a:prstGeom>
        </p:spPr>
        <p:txBody>
          <a:bodyPr>
            <a:spAutoFit/>
          </a:bodyPr>
          <a:lstStyle/>
          <a:p>
            <a:pPr algn="ctr">
              <a:defRPr/>
            </a:pPr>
            <a:r>
              <a:rPr lang="ar-BH" altLang="en-US" sz="2400" dirty="0" smtClean="0">
                <a:solidFill>
                  <a:schemeClr val="tx1">
                    <a:lumMod val="65000"/>
                    <a:lumOff val="35000"/>
                  </a:schemeClr>
                </a:solidFill>
                <a:effectLst>
                  <a:outerShdw blurRad="38100" dist="38100" dir="2700000" algn="tl">
                    <a:srgbClr val="000000">
                      <a:alpha val="43137"/>
                    </a:srgbClr>
                  </a:outerShdw>
                </a:effectLst>
                <a:latin typeface="DendaNewC" pitchFamily="50" charset="0"/>
                <a:cs typeface="GE Dinar Two" pitchFamily="18" charset="-78"/>
              </a:rPr>
              <a:t>سوق </a:t>
            </a:r>
          </a:p>
          <a:p>
            <a:pPr algn="ctr">
              <a:defRPr/>
            </a:pPr>
            <a:r>
              <a:rPr lang="ar-BH" altLang="en-US" sz="2400" dirty="0" smtClean="0">
                <a:solidFill>
                  <a:schemeClr val="tx1">
                    <a:lumMod val="65000"/>
                    <a:lumOff val="35000"/>
                  </a:schemeClr>
                </a:solidFill>
                <a:effectLst>
                  <a:outerShdw blurRad="38100" dist="38100" dir="2700000" algn="tl">
                    <a:srgbClr val="000000">
                      <a:alpha val="43137"/>
                    </a:srgbClr>
                  </a:outerShdw>
                </a:effectLst>
                <a:latin typeface="DendaNewC" pitchFamily="50" charset="0"/>
                <a:cs typeface="GE Dinar Two" pitchFamily="18" charset="-78"/>
              </a:rPr>
              <a:t>العمل</a:t>
            </a:r>
            <a:endParaRPr lang="en-US" altLang="en-US" sz="2400" dirty="0">
              <a:solidFill>
                <a:schemeClr val="tx1">
                  <a:lumMod val="65000"/>
                  <a:lumOff val="35000"/>
                </a:schemeClr>
              </a:solidFill>
              <a:effectLst>
                <a:outerShdw blurRad="38100" dist="38100" dir="2700000" algn="tl">
                  <a:srgbClr val="000000">
                    <a:alpha val="43137"/>
                  </a:srgbClr>
                </a:outerShdw>
              </a:effectLst>
              <a:latin typeface="DendaNewC" pitchFamily="50" charset="0"/>
              <a:cs typeface="GE Dinar Two" pitchFamily="18" charset="-78"/>
            </a:endParaRPr>
          </a:p>
        </p:txBody>
      </p:sp>
      <p:sp>
        <p:nvSpPr>
          <p:cNvPr id="6147" name="Rectangle 26"/>
          <p:cNvSpPr>
            <a:spLocks noChangeArrowheads="1"/>
          </p:cNvSpPr>
          <p:nvPr/>
        </p:nvSpPr>
        <p:spPr bwMode="auto">
          <a:xfrm>
            <a:off x="189344" y="551872"/>
            <a:ext cx="8124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BH" altLang="en-US" sz="4000" b="1" dirty="0">
                <a:solidFill>
                  <a:srgbClr val="C00000"/>
                </a:solidFill>
                <a:latin typeface="GE Dinar Two" pitchFamily="18" charset="-78"/>
                <a:cs typeface="GE Dinar Two" pitchFamily="18" charset="-78"/>
              </a:rPr>
              <a:t>هويتنا</a:t>
            </a:r>
          </a:p>
        </p:txBody>
      </p:sp>
      <p:sp>
        <p:nvSpPr>
          <p:cNvPr id="4" name="Slide Number Placeholder 3"/>
          <p:cNvSpPr>
            <a:spLocks noGrp="1"/>
          </p:cNvSpPr>
          <p:nvPr>
            <p:ph type="sldNum" sz="quarter" idx="12"/>
          </p:nvPr>
        </p:nvSpPr>
        <p:spPr/>
        <p:txBody>
          <a:bodyPr/>
          <a:lstStyle/>
          <a:p>
            <a:pPr>
              <a:defRPr/>
            </a:pPr>
            <a:fld id="{69512366-8A91-4405-AD04-BE6AB69EE5DC}" type="slidenum">
              <a:rPr lang="en-US" smtClean="0"/>
              <a:pPr>
                <a:defRPr/>
              </a:pPr>
              <a:t>2</a:t>
            </a:fld>
            <a:endParaRPr lang="en-US"/>
          </a:p>
        </p:txBody>
      </p:sp>
      <p:sp>
        <p:nvSpPr>
          <p:cNvPr id="2" name="TextBox 1"/>
          <p:cNvSpPr txBox="1"/>
          <p:nvPr/>
        </p:nvSpPr>
        <p:spPr>
          <a:xfrm>
            <a:off x="4077909" y="6011688"/>
            <a:ext cx="966014" cy="523220"/>
          </a:xfrm>
          <a:prstGeom prst="rect">
            <a:avLst/>
          </a:prstGeom>
          <a:noFill/>
        </p:spPr>
        <p:txBody>
          <a:bodyPr wrap="square" rtlCol="0">
            <a:spAutoFit/>
          </a:bodyPr>
          <a:lstStyle/>
          <a:p>
            <a:pPr algn="ctr"/>
            <a:r>
              <a:rPr lang="ar-BH" sz="1400" b="1" dirty="0" smtClean="0">
                <a:latin typeface="GE Dinar One" pitchFamily="18" charset="-78"/>
                <a:ea typeface="GE Dinar One" pitchFamily="18" charset="-78"/>
                <a:cs typeface="GE Dinar One" pitchFamily="18" charset="-78"/>
              </a:rPr>
              <a:t>القطاع </a:t>
            </a:r>
          </a:p>
          <a:p>
            <a:pPr algn="ctr"/>
            <a:r>
              <a:rPr lang="ar-BH" sz="1400" b="1" dirty="0" smtClean="0">
                <a:latin typeface="GE Dinar One" pitchFamily="18" charset="-78"/>
                <a:ea typeface="GE Dinar One" pitchFamily="18" charset="-78"/>
                <a:cs typeface="GE Dinar One" pitchFamily="18" charset="-78"/>
              </a:rPr>
              <a:t>الخاص</a:t>
            </a:r>
            <a:endParaRPr lang="en-US" sz="1400" b="1" dirty="0">
              <a:latin typeface="GE Dinar One" pitchFamily="18" charset="-78"/>
              <a:ea typeface="GE Dinar One" pitchFamily="18" charset="-78"/>
              <a:cs typeface="GE Dinar One" pitchFamily="18" charset="-78"/>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cdns2.freepik.com/free-photo/_318-41220.jp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13798" y="3787555"/>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457987" y="4021584"/>
            <a:ext cx="2076209" cy="584775"/>
          </a:xfrm>
          <a:prstGeom prst="rect">
            <a:avLst/>
          </a:prstGeom>
          <a:noFill/>
        </p:spPr>
        <p:txBody>
          <a:bodyPr wrap="none">
            <a:spAutoFit/>
          </a:bodyPr>
          <a:lstStyle/>
          <a:p>
            <a:pPr>
              <a:defRPr/>
            </a:pPr>
            <a:r>
              <a:rPr lang="ar-BH" sz="3200" dirty="0" smtClean="0">
                <a:solidFill>
                  <a:schemeClr val="tx2">
                    <a:lumMod val="60000"/>
                    <a:lumOff val="40000"/>
                  </a:schemeClr>
                </a:solidFill>
                <a:latin typeface="GE Dinar Two" pitchFamily="18" charset="-78"/>
                <a:ea typeface="GE Dinar Two" pitchFamily="18" charset="-78"/>
                <a:cs typeface="GE Dinar Two" pitchFamily="18" charset="-78"/>
              </a:rPr>
              <a:t>المؤسسات</a:t>
            </a:r>
            <a:endParaRPr lang="en-US" sz="3200" dirty="0">
              <a:solidFill>
                <a:schemeClr val="tx2">
                  <a:lumMod val="60000"/>
                  <a:lumOff val="40000"/>
                </a:schemeClr>
              </a:solidFill>
              <a:latin typeface="GE Dinar Two" pitchFamily="18" charset="-78"/>
              <a:ea typeface="GE Dinar Two" pitchFamily="18" charset="-78"/>
              <a:cs typeface="GE Dinar Two" pitchFamily="18" charset="-78"/>
            </a:endParaRPr>
          </a:p>
        </p:txBody>
      </p:sp>
      <p:sp>
        <p:nvSpPr>
          <p:cNvPr id="25" name="Rounded Rectangle 24"/>
          <p:cNvSpPr/>
          <p:nvPr/>
        </p:nvSpPr>
        <p:spPr>
          <a:xfrm>
            <a:off x="4486722" y="4947806"/>
            <a:ext cx="1900238" cy="36512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smtClean="0">
                <a:solidFill>
                  <a:schemeClr val="tx1"/>
                </a:solidFill>
                <a:latin typeface="GE Dinar One" pitchFamily="18" charset="-78"/>
                <a:ea typeface="GE Dinar One" pitchFamily="18" charset="-78"/>
                <a:cs typeface="GE Dinar One" pitchFamily="18" charset="-78"/>
              </a:rPr>
              <a:t>الناشئة</a:t>
            </a:r>
            <a:endParaRPr lang="en-US" b="1" dirty="0">
              <a:solidFill>
                <a:schemeClr val="tx1"/>
              </a:solidFill>
              <a:latin typeface="GE Dinar One" pitchFamily="18" charset="-78"/>
              <a:ea typeface="GE Dinar One" pitchFamily="18" charset="-78"/>
              <a:cs typeface="GE Dinar One" pitchFamily="18" charset="-78"/>
            </a:endParaRPr>
          </a:p>
        </p:txBody>
      </p:sp>
      <p:sp>
        <p:nvSpPr>
          <p:cNvPr id="27" name="Rounded Rectangle 26"/>
          <p:cNvSpPr/>
          <p:nvPr/>
        </p:nvSpPr>
        <p:spPr>
          <a:xfrm>
            <a:off x="2511655" y="4925365"/>
            <a:ext cx="1900238" cy="365125"/>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a:solidFill>
                  <a:schemeClr val="tx1"/>
                </a:solidFill>
                <a:latin typeface="GE Dinar One" pitchFamily="18" charset="-78"/>
                <a:ea typeface="GE Dinar One" pitchFamily="18" charset="-78"/>
                <a:cs typeface="GE Dinar One" pitchFamily="18" charset="-78"/>
              </a:rPr>
              <a:t>النامية</a:t>
            </a:r>
            <a:endParaRPr lang="en-US" b="1" dirty="0">
              <a:solidFill>
                <a:schemeClr val="tx1"/>
              </a:solidFill>
              <a:latin typeface="GE Dinar One" pitchFamily="18" charset="-78"/>
              <a:ea typeface="GE Dinar One" pitchFamily="18" charset="-78"/>
              <a:cs typeface="GE Dinar One" pitchFamily="18" charset="-78"/>
            </a:endParaRPr>
          </a:p>
        </p:txBody>
      </p:sp>
      <p:sp>
        <p:nvSpPr>
          <p:cNvPr id="29" name="Rounded Rectangle 28"/>
          <p:cNvSpPr/>
          <p:nvPr/>
        </p:nvSpPr>
        <p:spPr>
          <a:xfrm>
            <a:off x="521724" y="4923778"/>
            <a:ext cx="1900237" cy="36671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a:solidFill>
                  <a:schemeClr val="tx1"/>
                </a:solidFill>
                <a:latin typeface="GE Dinar One" pitchFamily="18" charset="-78"/>
                <a:ea typeface="GE Dinar One" pitchFamily="18" charset="-78"/>
                <a:cs typeface="GE Dinar One" pitchFamily="18" charset="-78"/>
              </a:rPr>
              <a:t>المتقدمة</a:t>
            </a:r>
            <a:endParaRPr lang="en-US" b="1" dirty="0">
              <a:solidFill>
                <a:schemeClr val="tx1"/>
              </a:solidFill>
              <a:latin typeface="GE Dinar One" pitchFamily="18" charset="-78"/>
              <a:ea typeface="GE Dinar One" pitchFamily="18" charset="-78"/>
              <a:cs typeface="GE Dinar One" pitchFamily="18" charset="-78"/>
            </a:endParaRPr>
          </a:p>
        </p:txBody>
      </p:sp>
      <p:sp>
        <p:nvSpPr>
          <p:cNvPr id="9229" name="TextBox 51"/>
          <p:cNvSpPr txBox="1">
            <a:spLocks noChangeArrowheads="1"/>
          </p:cNvSpPr>
          <p:nvPr/>
        </p:nvSpPr>
        <p:spPr bwMode="auto">
          <a:xfrm>
            <a:off x="6434423" y="5387755"/>
            <a:ext cx="1758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buFontTx/>
              <a:buNone/>
              <a:defRPr sz="2400" b="1">
                <a:solidFill>
                  <a:srgbClr val="C00000"/>
                </a:solidFill>
                <a:latin typeface="GE Dinar One" pitchFamily="18" charset="-78"/>
                <a:cs typeface="GE Dinar One" pitchFamily="18" charset="-78"/>
              </a:defRPr>
            </a:lvl1pPr>
            <a:lvl2pPr marL="742950" indent="-285750" eaLnBrk="0" hangingPunct="0">
              <a:spcBef>
                <a:spcPct val="20000"/>
              </a:spcBef>
              <a:buFont typeface="Arial" pitchFamily="34" charset="0"/>
              <a:buChar char="–"/>
              <a:defRPr sz="2800"/>
            </a:lvl2pPr>
            <a:lvl3pPr marL="1143000" indent="-228600" eaLnBrk="0" hangingPunct="0">
              <a:spcBef>
                <a:spcPct val="20000"/>
              </a:spcBef>
              <a:buFont typeface="Arial" pitchFamily="34" charset="0"/>
              <a:buChar char="•"/>
              <a:defRPr sz="2400"/>
            </a:lvl3pPr>
            <a:lvl4pPr marL="1600200" indent="-228600" eaLnBrk="0" hangingPunct="0">
              <a:spcBef>
                <a:spcPct val="20000"/>
              </a:spcBef>
              <a:buFont typeface="Arial" pitchFamily="34" charset="0"/>
              <a:buChar char="–"/>
              <a:defRPr sz="2000"/>
            </a:lvl4pPr>
            <a:lvl5pPr marL="2057400" indent="-228600" eaLnBrk="0" hangingPunct="0">
              <a:spcBef>
                <a:spcPct val="20000"/>
              </a:spcBef>
              <a:buFont typeface="Arial" pitchFamily="34" charset="0"/>
              <a:buChar char="»"/>
              <a:defRPr sz="2000"/>
            </a:lvl5pPr>
            <a:lvl6pPr marL="2514600" indent="-228600" eaLnBrk="0" fontAlgn="base" hangingPunct="0">
              <a:spcBef>
                <a:spcPct val="20000"/>
              </a:spcBef>
              <a:spcAft>
                <a:spcPct val="0"/>
              </a:spcAft>
              <a:buFont typeface="Arial" pitchFamily="34" charset="0"/>
              <a:buChar char="»"/>
              <a:defRPr sz="2000"/>
            </a:lvl6pPr>
            <a:lvl7pPr marL="2971800" indent="-228600" eaLnBrk="0" fontAlgn="base" hangingPunct="0">
              <a:spcBef>
                <a:spcPct val="20000"/>
              </a:spcBef>
              <a:spcAft>
                <a:spcPct val="0"/>
              </a:spcAft>
              <a:buFont typeface="Arial" pitchFamily="34" charset="0"/>
              <a:buChar char="»"/>
              <a:defRPr sz="2000"/>
            </a:lvl7pPr>
            <a:lvl8pPr marL="3429000" indent="-228600" eaLnBrk="0" fontAlgn="base" hangingPunct="0">
              <a:spcBef>
                <a:spcPct val="20000"/>
              </a:spcBef>
              <a:spcAft>
                <a:spcPct val="0"/>
              </a:spcAft>
              <a:buFont typeface="Arial" pitchFamily="34" charset="0"/>
              <a:buChar char="»"/>
              <a:defRPr sz="2000"/>
            </a:lvl8pPr>
            <a:lvl9pPr marL="3886200" indent="-228600" eaLnBrk="0" fontAlgn="base" hangingPunct="0">
              <a:spcBef>
                <a:spcPct val="20000"/>
              </a:spcBef>
              <a:spcAft>
                <a:spcPct val="0"/>
              </a:spcAft>
              <a:buFont typeface="Arial" pitchFamily="34" charset="0"/>
              <a:buChar char="»"/>
              <a:defRPr sz="2000"/>
            </a:lvl9pPr>
          </a:lstStyle>
          <a:p>
            <a:r>
              <a:rPr lang="ar-BH" altLang="en-US" dirty="0" smtClean="0"/>
              <a:t>+33 ألـف</a:t>
            </a:r>
            <a:endParaRPr lang="en-US" altLang="en-US" dirty="0"/>
          </a:p>
        </p:txBody>
      </p:sp>
      <p:sp>
        <p:nvSpPr>
          <p:cNvPr id="3" name="Slide Number Placeholder 2"/>
          <p:cNvSpPr>
            <a:spLocks noGrp="1"/>
          </p:cNvSpPr>
          <p:nvPr>
            <p:ph type="sldNum" sz="quarter" idx="12"/>
          </p:nvPr>
        </p:nvSpPr>
        <p:spPr/>
        <p:txBody>
          <a:bodyPr/>
          <a:lstStyle/>
          <a:p>
            <a:pPr>
              <a:defRPr/>
            </a:pPr>
            <a:fld id="{590BCF72-F0D4-4622-BAC9-0D04CDD27303}" type="slidenum">
              <a:rPr lang="en-US" b="1" smtClean="0">
                <a:latin typeface="GE Dinar One" pitchFamily="18" charset="-78"/>
                <a:ea typeface="GE Dinar One" pitchFamily="18" charset="-78"/>
                <a:cs typeface="GE Dinar One" pitchFamily="18" charset="-78"/>
              </a:rPr>
              <a:pPr>
                <a:defRPr/>
              </a:pPr>
              <a:t>3</a:t>
            </a:fld>
            <a:endParaRPr lang="en-US" b="1" dirty="0">
              <a:latin typeface="GE Dinar One" pitchFamily="18" charset="-78"/>
              <a:ea typeface="GE Dinar One" pitchFamily="18" charset="-78"/>
              <a:cs typeface="GE Dinar One" pitchFamily="18" charset="-78"/>
            </a:endParaRPr>
          </a:p>
        </p:txBody>
      </p:sp>
      <p:sp>
        <p:nvSpPr>
          <p:cNvPr id="18" name="TextBox 17"/>
          <p:cNvSpPr txBox="1"/>
          <p:nvPr/>
        </p:nvSpPr>
        <p:spPr>
          <a:xfrm>
            <a:off x="1086363" y="4483249"/>
            <a:ext cx="5438344" cy="461665"/>
          </a:xfrm>
          <a:prstGeom prst="rect">
            <a:avLst/>
          </a:prstGeom>
          <a:noFill/>
        </p:spPr>
        <p:txBody>
          <a:bodyPr wrap="square">
            <a:spAutoFit/>
          </a:bodyPr>
          <a:lstStyle/>
          <a:p>
            <a:pPr algn="r" rtl="1">
              <a:defRPr/>
            </a:pPr>
            <a:r>
              <a:rPr lang="ar-BH" sz="2400" b="1" dirty="0" smtClean="0">
                <a:solidFill>
                  <a:schemeClr val="bg1">
                    <a:lumMod val="50000"/>
                  </a:schemeClr>
                </a:solidFill>
                <a:latin typeface="GE Thameen" pitchFamily="18" charset="-78"/>
                <a:ea typeface="GE Thameen" pitchFamily="18" charset="-78"/>
                <a:cs typeface="GE Thameen" pitchFamily="18" charset="-78"/>
              </a:rPr>
              <a:t>بناء قدرات المؤسسات للمساهمة في الاقتصاد</a:t>
            </a:r>
            <a:endParaRPr lang="en-US" sz="2400" b="1" dirty="0">
              <a:solidFill>
                <a:schemeClr val="bg1">
                  <a:lumMod val="50000"/>
                </a:schemeClr>
              </a:solidFill>
              <a:latin typeface="GE Thameen" pitchFamily="18" charset="-78"/>
              <a:ea typeface="GE Thameen" pitchFamily="18" charset="-78"/>
              <a:cs typeface="GE Thameen" pitchFamily="18" charset="-78"/>
            </a:endParaRPr>
          </a:p>
        </p:txBody>
      </p:sp>
      <p:pic>
        <p:nvPicPr>
          <p:cNvPr id="30" name="Picture 29"/>
          <p:cNvPicPr>
            <a:picLocks noChangeAspect="1"/>
          </p:cNvPicPr>
          <p:nvPr/>
        </p:nvPicPr>
        <p:blipFill>
          <a:blip r:embed="rId3">
            <a:duotone>
              <a:schemeClr val="accent6">
                <a:shade val="45000"/>
                <a:satMod val="135000"/>
              </a:schemeClr>
              <a:prstClr val="white"/>
            </a:duotone>
          </a:blip>
          <a:stretch>
            <a:fillRect/>
          </a:stretch>
        </p:blipFill>
        <p:spPr>
          <a:xfrm>
            <a:off x="6555338" y="1711610"/>
            <a:ext cx="1588537" cy="1588537"/>
          </a:xfrm>
          <a:prstGeom prst="rect">
            <a:avLst/>
          </a:prstGeom>
        </p:spPr>
      </p:pic>
      <p:sp>
        <p:nvSpPr>
          <p:cNvPr id="31" name="TextBox 51"/>
          <p:cNvSpPr txBox="1">
            <a:spLocks noChangeArrowheads="1"/>
          </p:cNvSpPr>
          <p:nvPr/>
        </p:nvSpPr>
        <p:spPr bwMode="auto">
          <a:xfrm>
            <a:off x="6442421" y="3258582"/>
            <a:ext cx="1758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buFontTx/>
              <a:buNone/>
              <a:defRPr sz="2400" b="1">
                <a:solidFill>
                  <a:srgbClr val="C00000"/>
                </a:solidFill>
                <a:latin typeface="GE Dinar One" pitchFamily="18" charset="-78"/>
                <a:cs typeface="GE Dinar One" pitchFamily="18" charset="-78"/>
              </a:defRPr>
            </a:lvl1pPr>
            <a:lvl2pPr marL="742950" indent="-285750" eaLnBrk="0" hangingPunct="0">
              <a:spcBef>
                <a:spcPct val="20000"/>
              </a:spcBef>
              <a:buFont typeface="Arial" pitchFamily="34" charset="0"/>
              <a:buChar char="–"/>
              <a:defRPr sz="2800"/>
            </a:lvl2pPr>
            <a:lvl3pPr marL="1143000" indent="-228600" eaLnBrk="0" hangingPunct="0">
              <a:spcBef>
                <a:spcPct val="20000"/>
              </a:spcBef>
              <a:buFont typeface="Arial" pitchFamily="34" charset="0"/>
              <a:buChar char="•"/>
              <a:defRPr sz="2400"/>
            </a:lvl3pPr>
            <a:lvl4pPr marL="1600200" indent="-228600" eaLnBrk="0" hangingPunct="0">
              <a:spcBef>
                <a:spcPct val="20000"/>
              </a:spcBef>
              <a:buFont typeface="Arial" pitchFamily="34" charset="0"/>
              <a:buChar char="–"/>
              <a:defRPr sz="2000"/>
            </a:lvl4pPr>
            <a:lvl5pPr marL="2057400" indent="-228600" eaLnBrk="0" hangingPunct="0">
              <a:spcBef>
                <a:spcPct val="20000"/>
              </a:spcBef>
              <a:buFont typeface="Arial" pitchFamily="34" charset="0"/>
              <a:buChar char="»"/>
              <a:defRPr sz="2000"/>
            </a:lvl5pPr>
            <a:lvl6pPr marL="2514600" indent="-228600" eaLnBrk="0" fontAlgn="base" hangingPunct="0">
              <a:spcBef>
                <a:spcPct val="20000"/>
              </a:spcBef>
              <a:spcAft>
                <a:spcPct val="0"/>
              </a:spcAft>
              <a:buFont typeface="Arial" pitchFamily="34" charset="0"/>
              <a:buChar char="»"/>
              <a:defRPr sz="2000"/>
            </a:lvl6pPr>
            <a:lvl7pPr marL="2971800" indent="-228600" eaLnBrk="0" fontAlgn="base" hangingPunct="0">
              <a:spcBef>
                <a:spcPct val="20000"/>
              </a:spcBef>
              <a:spcAft>
                <a:spcPct val="0"/>
              </a:spcAft>
              <a:buFont typeface="Arial" pitchFamily="34" charset="0"/>
              <a:buChar char="»"/>
              <a:defRPr sz="2000"/>
            </a:lvl7pPr>
            <a:lvl8pPr marL="3429000" indent="-228600" eaLnBrk="0" fontAlgn="base" hangingPunct="0">
              <a:spcBef>
                <a:spcPct val="20000"/>
              </a:spcBef>
              <a:spcAft>
                <a:spcPct val="0"/>
              </a:spcAft>
              <a:buFont typeface="Arial" pitchFamily="34" charset="0"/>
              <a:buChar char="»"/>
              <a:defRPr sz="2000"/>
            </a:lvl8pPr>
            <a:lvl9pPr marL="3886200" indent="-228600" eaLnBrk="0" fontAlgn="base" hangingPunct="0">
              <a:spcBef>
                <a:spcPct val="20000"/>
              </a:spcBef>
              <a:spcAft>
                <a:spcPct val="0"/>
              </a:spcAft>
              <a:buFont typeface="Arial" pitchFamily="34" charset="0"/>
              <a:buChar char="»"/>
              <a:defRPr sz="2000"/>
            </a:lvl9pPr>
          </a:lstStyle>
          <a:p>
            <a:r>
              <a:rPr lang="ar-BH" altLang="en-US" dirty="0" smtClean="0"/>
              <a:t>+95 ألـف</a:t>
            </a:r>
            <a:endParaRPr lang="en-US" altLang="en-US" dirty="0"/>
          </a:p>
        </p:txBody>
      </p:sp>
      <p:sp>
        <p:nvSpPr>
          <p:cNvPr id="32" name="Rounded Rectangle 31"/>
          <p:cNvSpPr/>
          <p:nvPr/>
        </p:nvSpPr>
        <p:spPr>
          <a:xfrm>
            <a:off x="4507634" y="2886243"/>
            <a:ext cx="1900238" cy="3651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BH" b="1" dirty="0">
                <a:solidFill>
                  <a:schemeClr val="tx1"/>
                </a:solidFill>
                <a:latin typeface="GE Dinar One" pitchFamily="18" charset="-78"/>
                <a:ea typeface="GE Dinar One" pitchFamily="18" charset="-78"/>
                <a:cs typeface="GE Dinar One" pitchFamily="18" charset="-78"/>
              </a:rPr>
              <a:t>الطلبة</a:t>
            </a:r>
            <a:endParaRPr lang="en-US" b="1" dirty="0">
              <a:solidFill>
                <a:schemeClr val="tx1"/>
              </a:solidFill>
              <a:latin typeface="GE Dinar One" pitchFamily="18" charset="-78"/>
              <a:ea typeface="GE Dinar One" pitchFamily="18" charset="-78"/>
              <a:cs typeface="GE Dinar One" pitchFamily="18" charset="-78"/>
            </a:endParaRPr>
          </a:p>
        </p:txBody>
      </p:sp>
      <p:sp>
        <p:nvSpPr>
          <p:cNvPr id="33" name="Rounded Rectangle 32"/>
          <p:cNvSpPr/>
          <p:nvPr/>
        </p:nvSpPr>
        <p:spPr>
          <a:xfrm>
            <a:off x="2532567" y="2863802"/>
            <a:ext cx="1900238" cy="3651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BH" b="1" dirty="0">
                <a:solidFill>
                  <a:schemeClr val="tx1"/>
                </a:solidFill>
                <a:latin typeface="GE Dinar One" pitchFamily="18" charset="-78"/>
                <a:ea typeface="GE Dinar One" pitchFamily="18" charset="-78"/>
                <a:cs typeface="GE Dinar One" pitchFamily="18" charset="-78"/>
              </a:rPr>
              <a:t>الباحثون عن عمل</a:t>
            </a:r>
            <a:endParaRPr lang="en-US" b="1" dirty="0">
              <a:solidFill>
                <a:schemeClr val="tx1"/>
              </a:solidFill>
              <a:latin typeface="GE Dinar One" pitchFamily="18" charset="-78"/>
              <a:ea typeface="GE Dinar One" pitchFamily="18" charset="-78"/>
              <a:cs typeface="GE Dinar One" pitchFamily="18" charset="-78"/>
            </a:endParaRPr>
          </a:p>
        </p:txBody>
      </p:sp>
      <p:sp>
        <p:nvSpPr>
          <p:cNvPr id="35" name="Rounded Rectangle 34"/>
          <p:cNvSpPr/>
          <p:nvPr/>
        </p:nvSpPr>
        <p:spPr>
          <a:xfrm>
            <a:off x="542636" y="2862215"/>
            <a:ext cx="1900237" cy="3667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BH" b="1" dirty="0">
                <a:solidFill>
                  <a:schemeClr val="tx1"/>
                </a:solidFill>
                <a:latin typeface="GE Dinar One" pitchFamily="18" charset="-78"/>
                <a:ea typeface="GE Dinar One" pitchFamily="18" charset="-78"/>
                <a:cs typeface="GE Dinar One" pitchFamily="18" charset="-78"/>
              </a:rPr>
              <a:t>الموظفون</a:t>
            </a:r>
            <a:endParaRPr lang="en-US" b="1" dirty="0">
              <a:solidFill>
                <a:schemeClr val="tx1"/>
              </a:solidFill>
              <a:latin typeface="GE Dinar One" pitchFamily="18" charset="-78"/>
              <a:ea typeface="GE Dinar One" pitchFamily="18" charset="-78"/>
              <a:cs typeface="GE Dinar One" pitchFamily="18" charset="-78"/>
            </a:endParaRPr>
          </a:p>
        </p:txBody>
      </p:sp>
      <p:sp>
        <p:nvSpPr>
          <p:cNvPr id="36" name="TextBox 35"/>
          <p:cNvSpPr txBox="1"/>
          <p:nvPr/>
        </p:nvSpPr>
        <p:spPr>
          <a:xfrm>
            <a:off x="180109" y="2421686"/>
            <a:ext cx="6323945" cy="461665"/>
          </a:xfrm>
          <a:prstGeom prst="rect">
            <a:avLst/>
          </a:prstGeom>
          <a:noFill/>
        </p:spPr>
        <p:txBody>
          <a:bodyPr wrap="square">
            <a:spAutoFit/>
          </a:bodyPr>
          <a:lstStyle/>
          <a:p>
            <a:pPr algn="r" rtl="1">
              <a:defRPr/>
            </a:pPr>
            <a:r>
              <a:rPr lang="ar-BH" sz="2400" b="1" dirty="0">
                <a:solidFill>
                  <a:schemeClr val="bg1">
                    <a:lumMod val="50000"/>
                  </a:schemeClr>
                </a:solidFill>
                <a:latin typeface="GE Thameen" pitchFamily="18" charset="-78"/>
                <a:ea typeface="GE Thameen" pitchFamily="18" charset="-78"/>
                <a:cs typeface="GE Thameen" pitchFamily="18" charset="-78"/>
              </a:rPr>
              <a:t>تمكين البحرينيين بما يتناسب مع متطلبات السوق</a:t>
            </a:r>
            <a:endParaRPr lang="en-US" sz="2400" b="1" dirty="0">
              <a:solidFill>
                <a:schemeClr val="bg1">
                  <a:lumMod val="50000"/>
                </a:schemeClr>
              </a:solidFill>
              <a:latin typeface="GE Thameen" pitchFamily="18" charset="-78"/>
              <a:ea typeface="GE Thameen" pitchFamily="18" charset="-78"/>
              <a:cs typeface="GE Thameen" pitchFamily="18" charset="-78"/>
            </a:endParaRPr>
          </a:p>
        </p:txBody>
      </p:sp>
      <p:sp>
        <p:nvSpPr>
          <p:cNvPr id="37" name="TextBox 36"/>
          <p:cNvSpPr txBox="1"/>
          <p:nvPr/>
        </p:nvSpPr>
        <p:spPr>
          <a:xfrm>
            <a:off x="5287672" y="1990378"/>
            <a:ext cx="1271502" cy="584775"/>
          </a:xfrm>
          <a:prstGeom prst="rect">
            <a:avLst/>
          </a:prstGeom>
          <a:noFill/>
        </p:spPr>
        <p:txBody>
          <a:bodyPr wrap="none">
            <a:spAutoFit/>
          </a:bodyPr>
          <a:lstStyle/>
          <a:p>
            <a:pPr>
              <a:defRPr/>
            </a:pPr>
            <a:r>
              <a:rPr lang="ar-BH" sz="3200" dirty="0" smtClean="0">
                <a:solidFill>
                  <a:schemeClr val="accent6">
                    <a:lumMod val="75000"/>
                  </a:schemeClr>
                </a:solidFill>
                <a:latin typeface="GE Dinar Two" pitchFamily="18" charset="-78"/>
                <a:ea typeface="GE Dinar Two" pitchFamily="18" charset="-78"/>
                <a:cs typeface="GE Dinar Two" pitchFamily="18" charset="-78"/>
              </a:rPr>
              <a:t>الأفـراد</a:t>
            </a:r>
            <a:endParaRPr lang="en-US" sz="3200" dirty="0">
              <a:solidFill>
                <a:schemeClr val="accent6">
                  <a:lumMod val="75000"/>
                </a:schemeClr>
              </a:solidFill>
              <a:latin typeface="GE Dinar Two" pitchFamily="18" charset="-78"/>
              <a:ea typeface="GE Dinar Two" pitchFamily="18" charset="-78"/>
              <a:cs typeface="GE Dinar Two" pitchFamily="18" charset="-78"/>
            </a:endParaRPr>
          </a:p>
        </p:txBody>
      </p:sp>
      <p:sp>
        <p:nvSpPr>
          <p:cNvPr id="38" name="Rectangle 28"/>
          <p:cNvSpPr>
            <a:spLocks noChangeArrowheads="1"/>
          </p:cNvSpPr>
          <p:nvPr/>
        </p:nvSpPr>
        <p:spPr bwMode="auto">
          <a:xfrm>
            <a:off x="6374207" y="292100"/>
            <a:ext cx="20201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ar-BH" altLang="en-US" sz="4000" dirty="0" smtClean="0">
                <a:latin typeface="GE Dinar Two" pitchFamily="18" charset="-78"/>
                <a:cs typeface="GE Dinar Two" pitchFamily="18" charset="-78"/>
              </a:rPr>
              <a:t>عمـلاؤنـا</a:t>
            </a:r>
            <a:endParaRPr lang="en-US" altLang="en-US" sz="3200" dirty="0">
              <a:latin typeface="GE Dinar Two" pitchFamily="18" charset="-78"/>
              <a:cs typeface="GE Dinar Two" pitchFamily="18" charset="-78"/>
            </a:endParaRPr>
          </a:p>
        </p:txBody>
      </p:sp>
    </p:spTree>
    <p:extLst>
      <p:ext uri="{BB962C8B-B14F-4D97-AF65-F5344CB8AC3E}">
        <p14:creationId xmlns:p14="http://schemas.microsoft.com/office/powerpoint/2010/main" val="125223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229"/>
                                        </p:tgtEl>
                                        <p:attrNameLst>
                                          <p:attrName>style.visibility</p:attrName>
                                        </p:attrNameLst>
                                      </p:cBhvr>
                                      <p:to>
                                        <p:strVal val="visible"/>
                                      </p:to>
                                    </p:set>
                                    <p:animEffect transition="in" filter="fade">
                                      <p:cBhvr>
                                        <p:cTn id="18" dur="500"/>
                                        <p:tgtEl>
                                          <p:spTgt spid="92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9229" grpId="0"/>
      <p:bldP spid="31" grpId="0"/>
      <p:bldP spid="32" grpId="0" animBg="1"/>
      <p:bldP spid="33"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duotone>
              <a:schemeClr val="accent6">
                <a:shade val="45000"/>
                <a:satMod val="135000"/>
              </a:schemeClr>
              <a:prstClr val="white"/>
            </a:duotone>
          </a:blip>
          <a:stretch>
            <a:fillRect/>
          </a:stretch>
        </p:blipFill>
        <p:spPr>
          <a:xfrm>
            <a:off x="6555338" y="1711610"/>
            <a:ext cx="1588537" cy="1588537"/>
          </a:xfrm>
          <a:prstGeom prst="rect">
            <a:avLst/>
          </a:prstGeom>
        </p:spPr>
      </p:pic>
      <p:sp>
        <p:nvSpPr>
          <p:cNvPr id="9220" name="TextBox 1"/>
          <p:cNvSpPr txBox="1">
            <a:spLocks noChangeArrowheads="1"/>
          </p:cNvSpPr>
          <p:nvPr/>
        </p:nvSpPr>
        <p:spPr bwMode="auto">
          <a:xfrm>
            <a:off x="7329344" y="1066800"/>
            <a:ext cx="966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ar-BH" altLang="en-US" sz="2400" b="1" dirty="0">
                <a:solidFill>
                  <a:srgbClr val="F57B17"/>
                </a:solidFill>
                <a:latin typeface="GE Dinar One" pitchFamily="18" charset="-78"/>
                <a:cs typeface="GE Dinar One" pitchFamily="18" charset="-78"/>
              </a:rPr>
              <a:t>الأفراد</a:t>
            </a:r>
            <a:endParaRPr lang="en-US" altLang="en-US" sz="2800" b="1" dirty="0">
              <a:solidFill>
                <a:srgbClr val="F57B17"/>
              </a:solidFill>
              <a:latin typeface="GE Dinar One" pitchFamily="18" charset="-78"/>
              <a:cs typeface="GE Dinar One" pitchFamily="18" charset="-78"/>
            </a:endParaRPr>
          </a:p>
        </p:txBody>
      </p:sp>
      <p:sp>
        <p:nvSpPr>
          <p:cNvPr id="6" name="Rounded Rectangle 5"/>
          <p:cNvSpPr/>
          <p:nvPr/>
        </p:nvSpPr>
        <p:spPr>
          <a:xfrm>
            <a:off x="6013450" y="4598988"/>
            <a:ext cx="2205037" cy="36671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a:solidFill>
                  <a:schemeClr val="tx1"/>
                </a:solidFill>
                <a:latin typeface="GE Dinar One" pitchFamily="18" charset="-78"/>
                <a:ea typeface="GE Dinar One" pitchFamily="18" charset="-78"/>
                <a:cs typeface="GE Dinar One" pitchFamily="18" charset="-78"/>
              </a:rPr>
              <a:t>الطلبة</a:t>
            </a:r>
            <a:endParaRPr lang="en-US" b="1" dirty="0">
              <a:solidFill>
                <a:schemeClr val="tx1"/>
              </a:solidFill>
              <a:latin typeface="GE Dinar One" pitchFamily="18" charset="-78"/>
              <a:ea typeface="GE Dinar One" pitchFamily="18" charset="-78"/>
              <a:cs typeface="GE Dinar One" pitchFamily="18" charset="-78"/>
            </a:endParaRPr>
          </a:p>
        </p:txBody>
      </p:sp>
      <p:sp>
        <p:nvSpPr>
          <p:cNvPr id="30" name="Rounded Rectangle 29"/>
          <p:cNvSpPr/>
          <p:nvPr/>
        </p:nvSpPr>
        <p:spPr>
          <a:xfrm>
            <a:off x="6011862" y="5049838"/>
            <a:ext cx="2205038" cy="3667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a:solidFill>
                  <a:schemeClr val="tx1"/>
                </a:solidFill>
                <a:latin typeface="GE Dinar One" pitchFamily="18" charset="-78"/>
                <a:ea typeface="GE Dinar One" pitchFamily="18" charset="-78"/>
                <a:cs typeface="GE Dinar One" pitchFamily="18" charset="-78"/>
              </a:rPr>
              <a:t>الباحثون عن عمل</a:t>
            </a:r>
            <a:endParaRPr lang="en-US" b="1" dirty="0">
              <a:solidFill>
                <a:schemeClr val="tx1"/>
              </a:solidFill>
              <a:latin typeface="GE Dinar One" pitchFamily="18" charset="-78"/>
              <a:ea typeface="GE Dinar One" pitchFamily="18" charset="-78"/>
              <a:cs typeface="GE Dinar One" pitchFamily="18" charset="-78"/>
            </a:endParaRPr>
          </a:p>
        </p:txBody>
      </p:sp>
      <p:sp>
        <p:nvSpPr>
          <p:cNvPr id="31" name="Rounded Rectangle 30"/>
          <p:cNvSpPr/>
          <p:nvPr/>
        </p:nvSpPr>
        <p:spPr>
          <a:xfrm>
            <a:off x="6019800" y="5500688"/>
            <a:ext cx="2205037" cy="3667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a:solidFill>
                  <a:schemeClr val="tx1"/>
                </a:solidFill>
                <a:latin typeface="GE Dinar One" pitchFamily="18" charset="-78"/>
                <a:ea typeface="GE Dinar One" pitchFamily="18" charset="-78"/>
                <a:cs typeface="GE Dinar One" pitchFamily="18" charset="-78"/>
              </a:rPr>
              <a:t>الموظفون</a:t>
            </a:r>
            <a:endParaRPr lang="en-US" b="1" dirty="0">
              <a:solidFill>
                <a:schemeClr val="tx1"/>
              </a:solidFill>
              <a:latin typeface="GE Dinar One" pitchFamily="18" charset="-78"/>
              <a:ea typeface="GE Dinar One" pitchFamily="18" charset="-78"/>
              <a:cs typeface="GE Dinar One" pitchFamily="18" charset="-78"/>
            </a:endParaRPr>
          </a:p>
        </p:txBody>
      </p:sp>
      <p:sp>
        <p:nvSpPr>
          <p:cNvPr id="9228" name="TextBox 50"/>
          <p:cNvSpPr txBox="1">
            <a:spLocks noChangeArrowheads="1"/>
          </p:cNvSpPr>
          <p:nvPr/>
        </p:nvSpPr>
        <p:spPr bwMode="auto">
          <a:xfrm>
            <a:off x="6352744" y="3459020"/>
            <a:ext cx="175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buFontTx/>
              <a:buNone/>
              <a:defRPr sz="2400" b="1">
                <a:latin typeface="GE Dinar One" pitchFamily="18" charset="-78"/>
                <a:cs typeface="GE Dinar One" pitchFamily="18" charset="-78"/>
              </a:defRPr>
            </a:lvl1pPr>
            <a:lvl2pPr marL="742950" indent="-285750" eaLnBrk="0" hangingPunct="0">
              <a:spcBef>
                <a:spcPct val="20000"/>
              </a:spcBef>
              <a:buFont typeface="Arial" pitchFamily="34" charset="0"/>
              <a:buChar char="–"/>
              <a:defRPr sz="2800"/>
            </a:lvl2pPr>
            <a:lvl3pPr marL="1143000" indent="-228600" eaLnBrk="0" hangingPunct="0">
              <a:spcBef>
                <a:spcPct val="20000"/>
              </a:spcBef>
              <a:buFont typeface="Arial" pitchFamily="34" charset="0"/>
              <a:buChar char="•"/>
              <a:defRPr sz="2400"/>
            </a:lvl3pPr>
            <a:lvl4pPr marL="1600200" indent="-228600" eaLnBrk="0" hangingPunct="0">
              <a:spcBef>
                <a:spcPct val="20000"/>
              </a:spcBef>
              <a:buFont typeface="Arial" pitchFamily="34" charset="0"/>
              <a:buChar char="–"/>
              <a:defRPr sz="2000"/>
            </a:lvl4pPr>
            <a:lvl5pPr marL="2057400" indent="-228600" eaLnBrk="0" hangingPunct="0">
              <a:spcBef>
                <a:spcPct val="20000"/>
              </a:spcBef>
              <a:buFont typeface="Arial" pitchFamily="34" charset="0"/>
              <a:buChar char="»"/>
              <a:defRPr sz="2000"/>
            </a:lvl5pPr>
            <a:lvl6pPr marL="2514600" indent="-228600" eaLnBrk="0" fontAlgn="base" hangingPunct="0">
              <a:spcBef>
                <a:spcPct val="20000"/>
              </a:spcBef>
              <a:spcAft>
                <a:spcPct val="0"/>
              </a:spcAft>
              <a:buFont typeface="Arial" pitchFamily="34" charset="0"/>
              <a:buChar char="»"/>
              <a:defRPr sz="2000"/>
            </a:lvl6pPr>
            <a:lvl7pPr marL="2971800" indent="-228600" eaLnBrk="0" fontAlgn="base" hangingPunct="0">
              <a:spcBef>
                <a:spcPct val="20000"/>
              </a:spcBef>
              <a:spcAft>
                <a:spcPct val="0"/>
              </a:spcAft>
              <a:buFont typeface="Arial" pitchFamily="34" charset="0"/>
              <a:buChar char="»"/>
              <a:defRPr sz="2000"/>
            </a:lvl7pPr>
            <a:lvl8pPr marL="3429000" indent="-228600" eaLnBrk="0" fontAlgn="base" hangingPunct="0">
              <a:spcBef>
                <a:spcPct val="20000"/>
              </a:spcBef>
              <a:spcAft>
                <a:spcPct val="0"/>
              </a:spcAft>
              <a:buFont typeface="Arial" pitchFamily="34" charset="0"/>
              <a:buChar char="»"/>
              <a:defRPr sz="2000"/>
            </a:lvl8pPr>
            <a:lvl9pPr marL="3886200" indent="-228600" eaLnBrk="0" fontAlgn="base" hangingPunct="0">
              <a:spcBef>
                <a:spcPct val="20000"/>
              </a:spcBef>
              <a:spcAft>
                <a:spcPct val="0"/>
              </a:spcAft>
              <a:buFont typeface="Arial" pitchFamily="34" charset="0"/>
              <a:buChar char="»"/>
              <a:defRPr sz="2000"/>
            </a:lvl9pPr>
          </a:lstStyle>
          <a:p>
            <a:r>
              <a:rPr lang="ar-BH" altLang="en-US" dirty="0">
                <a:solidFill>
                  <a:srgbClr val="C00000"/>
                </a:solidFill>
              </a:rPr>
              <a:t>+89 ألف</a:t>
            </a:r>
            <a:endParaRPr lang="en-US" altLang="en-US" dirty="0">
              <a:solidFill>
                <a:srgbClr val="C00000"/>
              </a:solidFill>
            </a:endParaRPr>
          </a:p>
        </p:txBody>
      </p:sp>
      <p:sp>
        <p:nvSpPr>
          <p:cNvPr id="3" name="Slide Number Placeholder 2"/>
          <p:cNvSpPr>
            <a:spLocks noGrp="1"/>
          </p:cNvSpPr>
          <p:nvPr>
            <p:ph type="sldNum" sz="quarter" idx="12"/>
          </p:nvPr>
        </p:nvSpPr>
        <p:spPr/>
        <p:txBody>
          <a:bodyPr/>
          <a:lstStyle/>
          <a:p>
            <a:pPr>
              <a:defRPr/>
            </a:pPr>
            <a:fld id="{590BCF72-F0D4-4622-BAC9-0D04CDD27303}" type="slidenum">
              <a:rPr lang="en-US" b="1" smtClean="0">
                <a:latin typeface="GE Dinar One" pitchFamily="18" charset="-78"/>
                <a:ea typeface="GE Dinar One" pitchFamily="18" charset="-78"/>
                <a:cs typeface="GE Dinar One" pitchFamily="18" charset="-78"/>
              </a:rPr>
              <a:pPr>
                <a:defRPr/>
              </a:pPr>
              <a:t>4</a:t>
            </a:fld>
            <a:endParaRPr lang="en-US" b="1" dirty="0">
              <a:latin typeface="GE Dinar One" pitchFamily="18" charset="-78"/>
              <a:ea typeface="GE Dinar One" pitchFamily="18" charset="-78"/>
              <a:cs typeface="GE Dinar One" pitchFamily="18" charset="-78"/>
            </a:endParaRPr>
          </a:p>
        </p:txBody>
      </p:sp>
      <p:sp>
        <p:nvSpPr>
          <p:cNvPr id="9231" name="Rectangle 32"/>
          <p:cNvSpPr>
            <a:spLocks noChangeArrowheads="1"/>
          </p:cNvSpPr>
          <p:nvPr/>
        </p:nvSpPr>
        <p:spPr bwMode="auto">
          <a:xfrm>
            <a:off x="542636" y="550570"/>
            <a:ext cx="7762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BH" altLang="en-US" sz="4000" b="1" dirty="0">
                <a:solidFill>
                  <a:srgbClr val="C00000"/>
                </a:solidFill>
                <a:latin typeface="GE Dinar Two" pitchFamily="18" charset="-78"/>
                <a:cs typeface="GE Dinar Two" pitchFamily="18" charset="-78"/>
              </a:rPr>
              <a:t>عملائنا</a:t>
            </a:r>
            <a:endParaRPr lang="en-US" altLang="en-US" sz="4000" b="1" dirty="0">
              <a:solidFill>
                <a:srgbClr val="C00000"/>
              </a:solidFill>
              <a:latin typeface="GE Dinar Two" pitchFamily="18" charset="-78"/>
              <a:cs typeface="GE Dinar Two" pitchFamily="18" charset="-78"/>
            </a:endParaRPr>
          </a:p>
        </p:txBody>
      </p:sp>
      <p:sp>
        <p:nvSpPr>
          <p:cNvPr id="32" name="TextBox 31"/>
          <p:cNvSpPr txBox="1"/>
          <p:nvPr/>
        </p:nvSpPr>
        <p:spPr>
          <a:xfrm>
            <a:off x="914400" y="2838482"/>
            <a:ext cx="5438344" cy="461665"/>
          </a:xfrm>
          <a:prstGeom prst="rect">
            <a:avLst/>
          </a:prstGeom>
          <a:noFill/>
        </p:spPr>
        <p:txBody>
          <a:bodyPr wrap="square">
            <a:spAutoFit/>
          </a:bodyPr>
          <a:lstStyle/>
          <a:p>
            <a:pPr algn="r" rtl="1">
              <a:defRPr/>
            </a:pPr>
            <a:r>
              <a:rPr lang="ar-BH" sz="2400" b="1" dirty="0" smtClean="0">
                <a:solidFill>
                  <a:schemeClr val="bg1">
                    <a:lumMod val="50000"/>
                  </a:schemeClr>
                </a:solidFill>
                <a:latin typeface="GE Thameen" pitchFamily="18" charset="-78"/>
                <a:ea typeface="GE Thameen" pitchFamily="18" charset="-78"/>
                <a:cs typeface="GE Thameen" pitchFamily="18" charset="-78"/>
              </a:rPr>
              <a:t>تمكين البحرينيين بما يتناسب مع متطلبات السوق</a:t>
            </a:r>
            <a:endParaRPr lang="en-US" sz="2400" b="1" dirty="0">
              <a:solidFill>
                <a:schemeClr val="bg1">
                  <a:lumMod val="50000"/>
                </a:schemeClr>
              </a:solidFill>
              <a:latin typeface="GE Thameen" pitchFamily="18" charset="-78"/>
              <a:ea typeface="GE Thameen" pitchFamily="18" charset="-78"/>
              <a:cs typeface="GE Thameen" pitchFamily="18" charset="-78"/>
            </a:endParaRPr>
          </a:p>
        </p:txBody>
      </p:sp>
      <p:pic>
        <p:nvPicPr>
          <p:cNvPr id="18" name="Picture 8" descr="http://cdns2.freepik.com/free-photo/_318-48471.jpg"/>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5800" y="4724400"/>
            <a:ext cx="5572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http://cdn.mysitemyway.com/etc-mysitemyway/icons/legacy-previews/icons/glossy-black-icons-culture/027288-glossy-black-icon-culture-book3-open.png"/>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l="14574" t="23672" r="13190" b="23431"/>
          <a:stretch>
            <a:fillRect/>
          </a:stretch>
        </p:blipFill>
        <p:spPr bwMode="auto">
          <a:xfrm>
            <a:off x="2571750" y="4821236"/>
            <a:ext cx="5524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descr="https://cdn2.iconfinder.com/data/icons/ieducation-set-8/512/conections-512.png"/>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2796" y="4778374"/>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8"/>
          <p:cNvSpPr txBox="1">
            <a:spLocks noChangeArrowheads="1"/>
          </p:cNvSpPr>
          <p:nvPr/>
        </p:nvSpPr>
        <p:spPr bwMode="auto">
          <a:xfrm>
            <a:off x="3581400" y="5290492"/>
            <a:ext cx="2236510"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2400">
                <a:solidFill>
                  <a:schemeClr val="tx2">
                    <a:lumMod val="60000"/>
                    <a:lumOff val="40000"/>
                  </a:schemeClr>
                </a:solidFill>
                <a:latin typeface="GE Dinar One" pitchFamily="18" charset="-78"/>
                <a:ea typeface="GE Dinar One" pitchFamily="18" charset="-78"/>
                <a:cs typeface="GE Dinar One" pitchFamily="18" charset="-78"/>
              </a:defRPr>
            </a:lvl1pPr>
          </a:lstStyle>
          <a:p>
            <a:r>
              <a:rPr lang="ar-BH" altLang="en-US" b="1" dirty="0" smtClean="0">
                <a:solidFill>
                  <a:schemeClr val="accent6">
                    <a:lumMod val="75000"/>
                  </a:schemeClr>
                </a:solidFill>
              </a:rPr>
              <a:t>الإرشاد </a:t>
            </a:r>
            <a:r>
              <a:rPr lang="ar-BH" altLang="en-US" b="1" dirty="0">
                <a:solidFill>
                  <a:schemeClr val="accent6">
                    <a:lumMod val="75000"/>
                  </a:schemeClr>
                </a:solidFill>
              </a:rPr>
              <a:t>والتوجيه</a:t>
            </a:r>
            <a:endParaRPr lang="en-US" altLang="en-US" b="1" dirty="0">
              <a:solidFill>
                <a:schemeClr val="accent6">
                  <a:lumMod val="75000"/>
                </a:schemeClr>
              </a:solidFill>
            </a:endParaRPr>
          </a:p>
        </p:txBody>
      </p:sp>
      <p:sp>
        <p:nvSpPr>
          <p:cNvPr id="23" name="TextBox 36"/>
          <p:cNvSpPr txBox="1">
            <a:spLocks noChangeArrowheads="1"/>
          </p:cNvSpPr>
          <p:nvPr/>
        </p:nvSpPr>
        <p:spPr bwMode="auto">
          <a:xfrm>
            <a:off x="2209800" y="5290491"/>
            <a:ext cx="1229824"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2400">
                <a:solidFill>
                  <a:schemeClr val="accent6">
                    <a:lumMod val="75000"/>
                  </a:schemeClr>
                </a:solidFill>
                <a:latin typeface="GE Dinar One" pitchFamily="18" charset="-78"/>
                <a:ea typeface="GE Dinar One" pitchFamily="18" charset="-78"/>
                <a:cs typeface="GE Dinar One" pitchFamily="18" charset="-78"/>
              </a:defRPr>
            </a:lvl1pPr>
          </a:lstStyle>
          <a:p>
            <a:r>
              <a:rPr lang="ar-BH" altLang="en-US" b="1" dirty="0"/>
              <a:t>التدريب </a:t>
            </a:r>
            <a:endParaRPr lang="en-US" altLang="en-US" b="1" dirty="0"/>
          </a:p>
        </p:txBody>
      </p:sp>
      <p:sp>
        <p:nvSpPr>
          <p:cNvPr id="24" name="TextBox 37"/>
          <p:cNvSpPr txBox="1">
            <a:spLocks noChangeArrowheads="1"/>
          </p:cNvSpPr>
          <p:nvPr/>
        </p:nvSpPr>
        <p:spPr bwMode="auto">
          <a:xfrm>
            <a:off x="419669" y="5290492"/>
            <a:ext cx="1713931"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2400">
                <a:solidFill>
                  <a:schemeClr val="accent6">
                    <a:lumMod val="75000"/>
                  </a:schemeClr>
                </a:solidFill>
                <a:latin typeface="GE Dinar One" pitchFamily="18" charset="-78"/>
                <a:ea typeface="GE Dinar One" pitchFamily="18" charset="-78"/>
                <a:cs typeface="GE Dinar One" pitchFamily="18" charset="-78"/>
              </a:defRPr>
            </a:lvl1pPr>
          </a:lstStyle>
          <a:p>
            <a:r>
              <a:rPr lang="ar-BH" altLang="en-US" b="1" dirty="0"/>
              <a:t>بناء الخبرات</a:t>
            </a:r>
            <a:endParaRPr lang="en-US" altLang="en-US"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228"/>
                                        </p:tgtEl>
                                        <p:attrNameLst>
                                          <p:attrName>style.visibility</p:attrName>
                                        </p:attrNameLst>
                                      </p:cBhvr>
                                      <p:to>
                                        <p:strVal val="visible"/>
                                      </p:to>
                                    </p:set>
                                    <p:animEffect transition="in" filter="fade">
                                      <p:cBhvr>
                                        <p:cTn id="38"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1" grpId="0" animBg="1"/>
      <p:bldP spid="9228"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4" name="Picture 6" descr="http://cdns2.freepik.com/free-photo/_318-41220.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13798" y="1695450"/>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681637" y="1052810"/>
            <a:ext cx="1624163" cy="461665"/>
          </a:xfrm>
          <a:prstGeom prst="rect">
            <a:avLst/>
          </a:prstGeom>
          <a:noFill/>
        </p:spPr>
        <p:txBody>
          <a:bodyPr wrap="none">
            <a:spAutoFit/>
          </a:bodyPr>
          <a:lstStyle/>
          <a:p>
            <a:pPr>
              <a:defRPr/>
            </a:pPr>
            <a:r>
              <a:rPr lang="ar-BH" sz="2400" b="1" dirty="0">
                <a:solidFill>
                  <a:schemeClr val="tx2">
                    <a:lumMod val="60000"/>
                    <a:lumOff val="40000"/>
                  </a:schemeClr>
                </a:solidFill>
                <a:latin typeface="GE Dinar One" pitchFamily="18" charset="-78"/>
                <a:ea typeface="GE Dinar One" pitchFamily="18" charset="-78"/>
                <a:cs typeface="GE Dinar One" pitchFamily="18" charset="-78"/>
              </a:rPr>
              <a:t>المؤسسات</a:t>
            </a:r>
            <a:endParaRPr lang="en-US" sz="2400" b="1" dirty="0">
              <a:solidFill>
                <a:schemeClr val="tx2">
                  <a:lumMod val="60000"/>
                  <a:lumOff val="40000"/>
                </a:schemeClr>
              </a:solidFill>
              <a:latin typeface="GE Dinar One" pitchFamily="18" charset="-78"/>
              <a:ea typeface="GE Dinar One" pitchFamily="18" charset="-78"/>
              <a:cs typeface="GE Dinar One" pitchFamily="18" charset="-78"/>
            </a:endParaRPr>
          </a:p>
        </p:txBody>
      </p:sp>
      <p:sp>
        <p:nvSpPr>
          <p:cNvPr id="25" name="Rounded Rectangle 24"/>
          <p:cNvSpPr/>
          <p:nvPr/>
        </p:nvSpPr>
        <p:spPr>
          <a:xfrm>
            <a:off x="6005512" y="4616450"/>
            <a:ext cx="2205038" cy="36512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smtClean="0">
                <a:solidFill>
                  <a:schemeClr val="tx1"/>
                </a:solidFill>
                <a:latin typeface="GE Dinar One" pitchFamily="18" charset="-78"/>
                <a:ea typeface="GE Dinar One" pitchFamily="18" charset="-78"/>
                <a:cs typeface="GE Dinar One" pitchFamily="18" charset="-78"/>
              </a:rPr>
              <a:t>الناشئة</a:t>
            </a:r>
            <a:endParaRPr lang="en-US" b="1" dirty="0">
              <a:solidFill>
                <a:schemeClr val="tx1"/>
              </a:solidFill>
              <a:latin typeface="GE Dinar One" pitchFamily="18" charset="-78"/>
              <a:ea typeface="GE Dinar One" pitchFamily="18" charset="-78"/>
              <a:cs typeface="GE Dinar One" pitchFamily="18" charset="-78"/>
            </a:endParaRPr>
          </a:p>
        </p:txBody>
      </p:sp>
      <p:sp>
        <p:nvSpPr>
          <p:cNvPr id="27" name="Rounded Rectangle 26"/>
          <p:cNvSpPr/>
          <p:nvPr/>
        </p:nvSpPr>
        <p:spPr>
          <a:xfrm>
            <a:off x="6005512" y="5097463"/>
            <a:ext cx="2205038" cy="365125"/>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a:solidFill>
                  <a:schemeClr val="tx1"/>
                </a:solidFill>
                <a:latin typeface="GE Dinar One" pitchFamily="18" charset="-78"/>
                <a:ea typeface="GE Dinar One" pitchFamily="18" charset="-78"/>
                <a:cs typeface="GE Dinar One" pitchFamily="18" charset="-78"/>
              </a:rPr>
              <a:t>النامية</a:t>
            </a:r>
            <a:endParaRPr lang="en-US" b="1" dirty="0">
              <a:solidFill>
                <a:schemeClr val="tx1"/>
              </a:solidFill>
              <a:latin typeface="GE Dinar One" pitchFamily="18" charset="-78"/>
              <a:ea typeface="GE Dinar One" pitchFamily="18" charset="-78"/>
              <a:cs typeface="GE Dinar One" pitchFamily="18" charset="-78"/>
            </a:endParaRPr>
          </a:p>
        </p:txBody>
      </p:sp>
      <p:sp>
        <p:nvSpPr>
          <p:cNvPr id="29" name="Rounded Rectangle 28"/>
          <p:cNvSpPr/>
          <p:nvPr/>
        </p:nvSpPr>
        <p:spPr>
          <a:xfrm>
            <a:off x="6003925" y="5576888"/>
            <a:ext cx="2205037" cy="36671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BH" b="1" dirty="0">
                <a:solidFill>
                  <a:schemeClr val="tx1"/>
                </a:solidFill>
                <a:latin typeface="GE Dinar One" pitchFamily="18" charset="-78"/>
                <a:ea typeface="GE Dinar One" pitchFamily="18" charset="-78"/>
                <a:cs typeface="GE Dinar One" pitchFamily="18" charset="-78"/>
              </a:rPr>
              <a:t>المتقدمة</a:t>
            </a:r>
            <a:endParaRPr lang="en-US" b="1" dirty="0">
              <a:solidFill>
                <a:schemeClr val="tx1"/>
              </a:solidFill>
              <a:latin typeface="GE Dinar One" pitchFamily="18" charset="-78"/>
              <a:ea typeface="GE Dinar One" pitchFamily="18" charset="-78"/>
              <a:cs typeface="GE Dinar One" pitchFamily="18" charset="-78"/>
            </a:endParaRPr>
          </a:p>
        </p:txBody>
      </p:sp>
      <p:sp>
        <p:nvSpPr>
          <p:cNvPr id="9229" name="TextBox 51"/>
          <p:cNvSpPr txBox="1">
            <a:spLocks noChangeArrowheads="1"/>
          </p:cNvSpPr>
          <p:nvPr/>
        </p:nvSpPr>
        <p:spPr bwMode="auto">
          <a:xfrm>
            <a:off x="6434423" y="3295650"/>
            <a:ext cx="1758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buFontTx/>
              <a:buNone/>
              <a:defRPr sz="2400" b="1">
                <a:solidFill>
                  <a:srgbClr val="C00000"/>
                </a:solidFill>
                <a:latin typeface="GE Dinar One" pitchFamily="18" charset="-78"/>
                <a:cs typeface="GE Dinar One" pitchFamily="18" charset="-78"/>
              </a:defRPr>
            </a:lvl1pPr>
            <a:lvl2pPr marL="742950" indent="-285750" eaLnBrk="0" hangingPunct="0">
              <a:spcBef>
                <a:spcPct val="20000"/>
              </a:spcBef>
              <a:buFont typeface="Arial" pitchFamily="34" charset="0"/>
              <a:buChar char="–"/>
              <a:defRPr sz="2800"/>
            </a:lvl2pPr>
            <a:lvl3pPr marL="1143000" indent="-228600" eaLnBrk="0" hangingPunct="0">
              <a:spcBef>
                <a:spcPct val="20000"/>
              </a:spcBef>
              <a:buFont typeface="Arial" pitchFamily="34" charset="0"/>
              <a:buChar char="•"/>
              <a:defRPr sz="2400"/>
            </a:lvl3pPr>
            <a:lvl4pPr marL="1600200" indent="-228600" eaLnBrk="0" hangingPunct="0">
              <a:spcBef>
                <a:spcPct val="20000"/>
              </a:spcBef>
              <a:buFont typeface="Arial" pitchFamily="34" charset="0"/>
              <a:buChar char="–"/>
              <a:defRPr sz="2000"/>
            </a:lvl4pPr>
            <a:lvl5pPr marL="2057400" indent="-228600" eaLnBrk="0" hangingPunct="0">
              <a:spcBef>
                <a:spcPct val="20000"/>
              </a:spcBef>
              <a:buFont typeface="Arial" pitchFamily="34" charset="0"/>
              <a:buChar char="»"/>
              <a:defRPr sz="2000"/>
            </a:lvl5pPr>
            <a:lvl6pPr marL="2514600" indent="-228600" eaLnBrk="0" fontAlgn="base" hangingPunct="0">
              <a:spcBef>
                <a:spcPct val="20000"/>
              </a:spcBef>
              <a:spcAft>
                <a:spcPct val="0"/>
              </a:spcAft>
              <a:buFont typeface="Arial" pitchFamily="34" charset="0"/>
              <a:buChar char="»"/>
              <a:defRPr sz="2000"/>
            </a:lvl6pPr>
            <a:lvl7pPr marL="2971800" indent="-228600" eaLnBrk="0" fontAlgn="base" hangingPunct="0">
              <a:spcBef>
                <a:spcPct val="20000"/>
              </a:spcBef>
              <a:spcAft>
                <a:spcPct val="0"/>
              </a:spcAft>
              <a:buFont typeface="Arial" pitchFamily="34" charset="0"/>
              <a:buChar char="»"/>
              <a:defRPr sz="2000"/>
            </a:lvl7pPr>
            <a:lvl8pPr marL="3429000" indent="-228600" eaLnBrk="0" fontAlgn="base" hangingPunct="0">
              <a:spcBef>
                <a:spcPct val="20000"/>
              </a:spcBef>
              <a:spcAft>
                <a:spcPct val="0"/>
              </a:spcAft>
              <a:buFont typeface="Arial" pitchFamily="34" charset="0"/>
              <a:buChar char="»"/>
              <a:defRPr sz="2000"/>
            </a:lvl8pPr>
            <a:lvl9pPr marL="3886200" indent="-228600" eaLnBrk="0" fontAlgn="base" hangingPunct="0">
              <a:spcBef>
                <a:spcPct val="20000"/>
              </a:spcBef>
              <a:spcAft>
                <a:spcPct val="0"/>
              </a:spcAft>
              <a:buFont typeface="Arial" pitchFamily="34" charset="0"/>
              <a:buChar char="»"/>
              <a:defRPr sz="2000"/>
            </a:lvl9pPr>
          </a:lstStyle>
          <a:p>
            <a:r>
              <a:rPr lang="ar-BH" altLang="en-US" dirty="0"/>
              <a:t>+30 ألف</a:t>
            </a:r>
            <a:endParaRPr lang="en-US" altLang="en-US" dirty="0"/>
          </a:p>
        </p:txBody>
      </p:sp>
      <p:sp>
        <p:nvSpPr>
          <p:cNvPr id="3" name="Slide Number Placeholder 2"/>
          <p:cNvSpPr>
            <a:spLocks noGrp="1"/>
          </p:cNvSpPr>
          <p:nvPr>
            <p:ph type="sldNum" sz="quarter" idx="12"/>
          </p:nvPr>
        </p:nvSpPr>
        <p:spPr/>
        <p:txBody>
          <a:bodyPr/>
          <a:lstStyle/>
          <a:p>
            <a:pPr>
              <a:defRPr/>
            </a:pPr>
            <a:fld id="{590BCF72-F0D4-4622-BAC9-0D04CDD27303}" type="slidenum">
              <a:rPr lang="en-US" b="1" smtClean="0">
                <a:latin typeface="GE Dinar One" pitchFamily="18" charset="-78"/>
                <a:ea typeface="GE Dinar One" pitchFamily="18" charset="-78"/>
                <a:cs typeface="GE Dinar One" pitchFamily="18" charset="-78"/>
              </a:rPr>
              <a:pPr>
                <a:defRPr/>
              </a:pPr>
              <a:t>5</a:t>
            </a:fld>
            <a:endParaRPr lang="en-US" b="1" dirty="0">
              <a:latin typeface="GE Dinar One" pitchFamily="18" charset="-78"/>
              <a:ea typeface="GE Dinar One" pitchFamily="18" charset="-78"/>
              <a:cs typeface="GE Dinar One" pitchFamily="18" charset="-78"/>
            </a:endParaRPr>
          </a:p>
        </p:txBody>
      </p:sp>
      <p:sp>
        <p:nvSpPr>
          <p:cNvPr id="9231" name="Rectangle 32"/>
          <p:cNvSpPr>
            <a:spLocks noChangeArrowheads="1"/>
          </p:cNvSpPr>
          <p:nvPr/>
        </p:nvSpPr>
        <p:spPr bwMode="auto">
          <a:xfrm>
            <a:off x="542636" y="550570"/>
            <a:ext cx="7762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BH" altLang="en-US" sz="4000" b="1" dirty="0">
                <a:solidFill>
                  <a:srgbClr val="C00000"/>
                </a:solidFill>
                <a:latin typeface="GE Dinar Two" pitchFamily="18" charset="-78"/>
                <a:cs typeface="GE Dinar Two" pitchFamily="18" charset="-78"/>
              </a:rPr>
              <a:t>عملائنا</a:t>
            </a:r>
            <a:endParaRPr lang="en-US" altLang="en-US" sz="4000" b="1" dirty="0">
              <a:solidFill>
                <a:srgbClr val="C00000"/>
              </a:solidFill>
              <a:latin typeface="GE Dinar Two" pitchFamily="18" charset="-78"/>
              <a:cs typeface="GE Dinar Two" pitchFamily="18" charset="-78"/>
            </a:endParaRPr>
          </a:p>
        </p:txBody>
      </p:sp>
      <p:sp>
        <p:nvSpPr>
          <p:cNvPr id="18" name="TextBox 17"/>
          <p:cNvSpPr txBox="1"/>
          <p:nvPr/>
        </p:nvSpPr>
        <p:spPr>
          <a:xfrm>
            <a:off x="914400" y="2814935"/>
            <a:ext cx="5438344" cy="461665"/>
          </a:xfrm>
          <a:prstGeom prst="rect">
            <a:avLst/>
          </a:prstGeom>
          <a:noFill/>
        </p:spPr>
        <p:txBody>
          <a:bodyPr wrap="square">
            <a:spAutoFit/>
          </a:bodyPr>
          <a:lstStyle/>
          <a:p>
            <a:pPr algn="r" rtl="1">
              <a:defRPr/>
            </a:pPr>
            <a:r>
              <a:rPr lang="ar-BH" sz="2400" b="1" dirty="0" smtClean="0">
                <a:solidFill>
                  <a:schemeClr val="bg1">
                    <a:lumMod val="50000"/>
                  </a:schemeClr>
                </a:solidFill>
                <a:latin typeface="GE Thameen" pitchFamily="18" charset="-78"/>
                <a:ea typeface="GE Thameen" pitchFamily="18" charset="-78"/>
                <a:cs typeface="GE Thameen" pitchFamily="18" charset="-78"/>
              </a:rPr>
              <a:t>بناء قدرات المؤسسات للمساهمة في الاقتصاد</a:t>
            </a:r>
            <a:endParaRPr lang="en-US" sz="2400" b="1" dirty="0">
              <a:solidFill>
                <a:schemeClr val="bg1">
                  <a:lumMod val="50000"/>
                </a:schemeClr>
              </a:solidFill>
              <a:latin typeface="GE Thameen" pitchFamily="18" charset="-78"/>
              <a:ea typeface="GE Thameen" pitchFamily="18" charset="-78"/>
              <a:cs typeface="GE Thameen" pitchFamily="18" charset="-78"/>
            </a:endParaRPr>
          </a:p>
        </p:txBody>
      </p:sp>
      <p:pic>
        <p:nvPicPr>
          <p:cNvPr id="19" name="Picture 14" descr="http://static1.squarespace.com/static/53e3c242e4b0a29b10b989da/t/5432a8d7e4b0233b902a3569/1412606175747/icon_706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695024"/>
            <a:ext cx="54451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4590522" y="5280025"/>
            <a:ext cx="678391" cy="400110"/>
          </a:xfrm>
          <a:prstGeom prst="rect">
            <a:avLst/>
          </a:prstGeom>
          <a:noFill/>
        </p:spPr>
        <p:txBody>
          <a:bodyPr wrap="none">
            <a:spAutoFit/>
          </a:bodyPr>
          <a:lstStyle/>
          <a:p>
            <a:pPr>
              <a:defRPr/>
            </a:pPr>
            <a:r>
              <a:rPr lang="ar-BH" sz="2000" b="1" dirty="0" smtClean="0">
                <a:solidFill>
                  <a:schemeClr val="tx2">
                    <a:lumMod val="60000"/>
                    <a:lumOff val="40000"/>
                  </a:schemeClr>
                </a:solidFill>
                <a:latin typeface="GE Dinar One" pitchFamily="18" charset="-78"/>
                <a:ea typeface="GE Dinar One" pitchFamily="18" charset="-78"/>
                <a:cs typeface="GE Dinar One" pitchFamily="18" charset="-78"/>
              </a:rPr>
              <a:t>مِنَح </a:t>
            </a:r>
            <a:endParaRPr lang="en-US" sz="2000" b="1" dirty="0">
              <a:solidFill>
                <a:schemeClr val="tx2">
                  <a:lumMod val="60000"/>
                  <a:lumOff val="40000"/>
                </a:schemeClr>
              </a:solidFill>
              <a:latin typeface="GE Dinar One" pitchFamily="18" charset="-78"/>
              <a:ea typeface="GE Dinar One" pitchFamily="18" charset="-78"/>
              <a:cs typeface="GE Dinar One" pitchFamily="18" charset="-78"/>
            </a:endParaRPr>
          </a:p>
        </p:txBody>
      </p:sp>
      <p:pic>
        <p:nvPicPr>
          <p:cNvPr id="22" name="Picture 16" descr="http://static.iconsplace.com/icons/preview/black/money-bag-2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4718335"/>
            <a:ext cx="3905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3607172" y="5273239"/>
            <a:ext cx="865943" cy="400110"/>
          </a:xfrm>
          <a:prstGeom prst="rect">
            <a:avLst/>
          </a:prstGeom>
          <a:noFill/>
        </p:spPr>
        <p:txBody>
          <a:bodyPr wrap="none">
            <a:spAutoFit/>
          </a:bodyPr>
          <a:lstStyle/>
          <a:p>
            <a:pPr>
              <a:defRPr/>
            </a:pPr>
            <a:r>
              <a:rPr lang="ar-BH" sz="2000" b="1" dirty="0">
                <a:solidFill>
                  <a:schemeClr val="tx2">
                    <a:lumMod val="60000"/>
                    <a:lumOff val="40000"/>
                  </a:schemeClr>
                </a:solidFill>
                <a:latin typeface="GE Dinar One" pitchFamily="18" charset="-78"/>
                <a:ea typeface="GE Dinar One" pitchFamily="18" charset="-78"/>
                <a:cs typeface="GE Dinar One" pitchFamily="18" charset="-78"/>
              </a:rPr>
              <a:t>تمويل</a:t>
            </a:r>
            <a:endParaRPr lang="en-US" sz="2000" b="1" dirty="0">
              <a:solidFill>
                <a:schemeClr val="tx2">
                  <a:lumMod val="60000"/>
                  <a:lumOff val="40000"/>
                </a:schemeClr>
              </a:solidFill>
              <a:latin typeface="GE Dinar One" pitchFamily="18" charset="-78"/>
              <a:ea typeface="GE Dinar One" pitchFamily="18" charset="-78"/>
              <a:cs typeface="GE Dinar One" pitchFamily="18" charset="-78"/>
            </a:endParaRPr>
          </a:p>
        </p:txBody>
      </p:sp>
      <p:pic>
        <p:nvPicPr>
          <p:cNvPr id="24" name="Picture 18" descr="http://www2.psd100.com/ppp/2013/11/2701/Briefcase-112723330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0744" y="4805363"/>
            <a:ext cx="339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1934900" y="5280025"/>
            <a:ext cx="1651414" cy="400110"/>
          </a:xfrm>
          <a:prstGeom prst="rect">
            <a:avLst/>
          </a:prstGeom>
          <a:noFill/>
        </p:spPr>
        <p:txBody>
          <a:bodyPr wrap="none">
            <a:spAutoFit/>
          </a:bodyPr>
          <a:lstStyle/>
          <a:p>
            <a:pPr>
              <a:defRPr/>
            </a:pPr>
            <a:r>
              <a:rPr lang="ar-BH" sz="2000" b="1" dirty="0">
                <a:solidFill>
                  <a:schemeClr val="tx2">
                    <a:lumMod val="60000"/>
                    <a:lumOff val="40000"/>
                  </a:schemeClr>
                </a:solidFill>
                <a:latin typeface="GE Dinar One" pitchFamily="18" charset="-78"/>
                <a:ea typeface="GE Dinar One" pitchFamily="18" charset="-78"/>
                <a:cs typeface="GE Dinar One" pitchFamily="18" charset="-78"/>
              </a:rPr>
              <a:t>دعم التوظيف</a:t>
            </a:r>
            <a:endParaRPr lang="en-US" sz="2000" b="1" dirty="0">
              <a:solidFill>
                <a:schemeClr val="tx2">
                  <a:lumMod val="60000"/>
                  <a:lumOff val="40000"/>
                </a:schemeClr>
              </a:solidFill>
              <a:latin typeface="GE Dinar One" pitchFamily="18" charset="-78"/>
              <a:ea typeface="GE Dinar One" pitchFamily="18" charset="-78"/>
              <a:cs typeface="GE Dinar One" pitchFamily="18" charset="-78"/>
            </a:endParaRPr>
          </a:p>
        </p:txBody>
      </p:sp>
      <p:pic>
        <p:nvPicPr>
          <p:cNvPr id="28" name="Picture 20" descr="http://rlv.zcache.co.uk/magnifying_glass_photo_cutouts-rbfa840535e6948d0820629b4ea4787ca_x7saw_8byvr_32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9759" y="4756607"/>
            <a:ext cx="369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457200" y="5280025"/>
            <a:ext cx="1401346" cy="400110"/>
          </a:xfrm>
          <a:prstGeom prst="rect">
            <a:avLst/>
          </a:prstGeom>
          <a:noFill/>
        </p:spPr>
        <p:txBody>
          <a:bodyPr wrap="none">
            <a:spAutoFit/>
          </a:bodyPr>
          <a:lstStyle/>
          <a:p>
            <a:pPr>
              <a:defRPr/>
            </a:pPr>
            <a:r>
              <a:rPr lang="ar-BH" sz="2000" b="1" dirty="0">
                <a:solidFill>
                  <a:schemeClr val="tx2">
                    <a:lumMod val="60000"/>
                    <a:lumOff val="40000"/>
                  </a:schemeClr>
                </a:solidFill>
                <a:latin typeface="GE Dinar One" pitchFamily="18" charset="-78"/>
                <a:ea typeface="GE Dinar One" pitchFamily="18" charset="-78"/>
                <a:cs typeface="GE Dinar One" pitchFamily="18" charset="-78"/>
              </a:rPr>
              <a:t>الاستشارات</a:t>
            </a:r>
            <a:endParaRPr lang="en-US" sz="2000" b="1" dirty="0">
              <a:solidFill>
                <a:schemeClr val="tx2">
                  <a:lumMod val="60000"/>
                  <a:lumOff val="40000"/>
                </a:schemeClr>
              </a:solidFill>
              <a:latin typeface="GE Dinar One" pitchFamily="18" charset="-78"/>
              <a:ea typeface="GE Dinar One" pitchFamily="18" charset="-78"/>
              <a:cs typeface="GE Dinar One" pitchFamily="18" charset="-78"/>
            </a:endParaRPr>
          </a:p>
        </p:txBody>
      </p:sp>
    </p:spTree>
    <p:extLst>
      <p:ext uri="{BB962C8B-B14F-4D97-AF65-F5344CB8AC3E}">
        <p14:creationId xmlns:p14="http://schemas.microsoft.com/office/powerpoint/2010/main" val="188474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229"/>
                                        </p:tgtEl>
                                        <p:attrNameLst>
                                          <p:attrName>style.visibility</p:attrName>
                                        </p:attrNameLst>
                                      </p:cBhvr>
                                      <p:to>
                                        <p:strVal val="visible"/>
                                      </p:to>
                                    </p:set>
                                    <p:animEffect transition="in" filter="fade">
                                      <p:cBhvr>
                                        <p:cTn id="44"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9229" grpId="0"/>
      <p:bldP spid="21" grpId="0"/>
      <p:bldP spid="23" grpId="0"/>
      <p:bldP spid="26"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14036" y="609600"/>
            <a:ext cx="7945437" cy="707886"/>
          </a:xfrm>
          <a:prstGeom prst="rect">
            <a:avLst/>
          </a:prstGeom>
          <a:noFill/>
        </p:spPr>
        <p:txBody>
          <a:bodyPr>
            <a:spAutoFit/>
          </a:bodyPr>
          <a:lstStyle/>
          <a:p>
            <a:pPr algn="r" rtl="1">
              <a:defRPr/>
            </a:pPr>
            <a:r>
              <a:rPr lang="ar-BH" sz="4000" b="1" spc="-300" dirty="0">
                <a:solidFill>
                  <a:schemeClr val="accent6">
                    <a:lumMod val="75000"/>
                  </a:schemeClr>
                </a:solidFill>
                <a:latin typeface="GE Dinar Two" pitchFamily="18" charset="-78"/>
                <a:ea typeface="GE Dinar Two" pitchFamily="18" charset="-78"/>
                <a:cs typeface="GE Dinar Two" pitchFamily="18" charset="-78"/>
              </a:rPr>
              <a:t>الأفراد</a:t>
            </a:r>
            <a:endParaRPr lang="en-US" sz="4000" b="1" spc="-300" dirty="0">
              <a:solidFill>
                <a:schemeClr val="accent6">
                  <a:lumMod val="75000"/>
                </a:schemeClr>
              </a:solidFill>
              <a:latin typeface="GE Dinar Two" pitchFamily="18" charset="-78"/>
              <a:ea typeface="GE Dinar Two" pitchFamily="18" charset="-78"/>
              <a:cs typeface="GE Dinar Two" pitchFamily="18" charset="-78"/>
            </a:endParaRPr>
          </a:p>
        </p:txBody>
      </p:sp>
      <p:sp>
        <p:nvSpPr>
          <p:cNvPr id="11268" name="Rectangle 5"/>
          <p:cNvSpPr>
            <a:spLocks noChangeArrowheads="1"/>
          </p:cNvSpPr>
          <p:nvPr/>
        </p:nvSpPr>
        <p:spPr bwMode="auto">
          <a:xfrm>
            <a:off x="3276600" y="5505450"/>
            <a:ext cx="1174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rtl="1" eaLnBrk="1" hangingPunct="1"/>
            <a:r>
              <a:rPr lang="ar-BH" altLang="en-US" sz="2800">
                <a:latin typeface="GE Dinar Two" pitchFamily="18" charset="-78"/>
                <a:cs typeface="GE Dinar Two" pitchFamily="18" charset="-78"/>
              </a:rPr>
              <a:t>الطلبة</a:t>
            </a:r>
            <a:endParaRPr lang="en-US" altLang="en-US" sz="2000">
              <a:latin typeface="GE Dinar Two" pitchFamily="18" charset="-78"/>
              <a:cs typeface="GE Dinar Two" pitchFamily="18" charset="-78"/>
            </a:endParaRPr>
          </a:p>
        </p:txBody>
      </p:sp>
      <p:sp>
        <p:nvSpPr>
          <p:cNvPr id="11269" name="Rectangle 6"/>
          <p:cNvSpPr>
            <a:spLocks noChangeArrowheads="1"/>
          </p:cNvSpPr>
          <p:nvPr/>
        </p:nvSpPr>
        <p:spPr bwMode="auto">
          <a:xfrm>
            <a:off x="4350330" y="4918365"/>
            <a:ext cx="2776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rtl="1" eaLnBrk="1" hangingPunct="1"/>
            <a:r>
              <a:rPr lang="ar-BH" altLang="en-US" sz="2800" dirty="0">
                <a:latin typeface="GE Dinar Two" pitchFamily="18" charset="-78"/>
                <a:cs typeface="GE Dinar Two" pitchFamily="18" charset="-78"/>
              </a:rPr>
              <a:t>الباحثون عن عمل </a:t>
            </a:r>
            <a:endParaRPr lang="en-US" altLang="en-US" sz="2800" dirty="0">
              <a:latin typeface="GE Dinar Two" pitchFamily="18" charset="-78"/>
              <a:cs typeface="GE Dinar Two" pitchFamily="18" charset="-78"/>
            </a:endParaRPr>
          </a:p>
        </p:txBody>
      </p:sp>
      <p:sp>
        <p:nvSpPr>
          <p:cNvPr id="11270" name="Rectangle 7"/>
          <p:cNvSpPr>
            <a:spLocks noChangeArrowheads="1"/>
          </p:cNvSpPr>
          <p:nvPr/>
        </p:nvSpPr>
        <p:spPr bwMode="auto">
          <a:xfrm>
            <a:off x="6084888" y="4267200"/>
            <a:ext cx="1839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rtl="1" eaLnBrk="1" hangingPunct="1"/>
            <a:r>
              <a:rPr lang="ar-BH" altLang="en-US" sz="2800" dirty="0">
                <a:latin typeface="GE Dinar Two" pitchFamily="18" charset="-78"/>
                <a:cs typeface="GE Dinar Two" pitchFamily="18" charset="-78"/>
              </a:rPr>
              <a:t>الموظفون </a:t>
            </a:r>
            <a:endParaRPr lang="en-US" altLang="en-US" sz="2800" dirty="0">
              <a:latin typeface="GE Dinar Two" pitchFamily="18" charset="-78"/>
              <a:cs typeface="GE Dinar Two"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7"/>
          <p:cNvSpPr txBox="1">
            <a:spLocks/>
          </p:cNvSpPr>
          <p:nvPr/>
        </p:nvSpPr>
        <p:spPr>
          <a:xfrm>
            <a:off x="2885291" y="2971800"/>
            <a:ext cx="4025900" cy="11433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rtl="1">
              <a:buClr>
                <a:schemeClr val="accent6">
                  <a:lumMod val="75000"/>
                </a:schemeClr>
              </a:buClr>
              <a:buFont typeface="Arial"/>
              <a:buChar char="•"/>
              <a:defRPr/>
            </a:pPr>
            <a:r>
              <a:rPr lang="ar-BH" sz="2000" dirty="0" smtClean="0">
                <a:latin typeface="GE Dinar One" pitchFamily="18" charset="-78"/>
                <a:ea typeface="GE Dinar One" pitchFamily="18" charset="-78"/>
                <a:cs typeface="GE Dinar One" pitchFamily="18" charset="-78"/>
              </a:rPr>
              <a:t>الإستعداد للعمل</a:t>
            </a:r>
            <a:endParaRPr lang="en-US" sz="2000" dirty="0" smtClean="0">
              <a:latin typeface="GE Dinar One" pitchFamily="18" charset="-78"/>
              <a:ea typeface="GE Dinar One" pitchFamily="18" charset="-78"/>
              <a:cs typeface="GE Dinar One" pitchFamily="18" charset="-78"/>
            </a:endParaRPr>
          </a:p>
          <a:p>
            <a:pPr lvl="1" algn="r" rtl="1">
              <a:buClr>
                <a:schemeClr val="accent6">
                  <a:lumMod val="75000"/>
                </a:schemeClr>
              </a:buClr>
              <a:buFont typeface="Arial"/>
              <a:buChar char="•"/>
              <a:defRPr/>
            </a:pPr>
            <a:r>
              <a:rPr lang="ar-BH" sz="2000" dirty="0" smtClean="0">
                <a:latin typeface="GE Dinar One" pitchFamily="18" charset="-78"/>
                <a:ea typeface="GE Dinar One" pitchFamily="18" charset="-78"/>
                <a:cs typeface="GE Dinar One" pitchFamily="18" charset="-78"/>
              </a:rPr>
              <a:t>التوجيه المهني</a:t>
            </a:r>
            <a:endParaRPr lang="en-US" sz="2000" dirty="0" smtClean="0">
              <a:latin typeface="GE Dinar One" pitchFamily="18" charset="-78"/>
              <a:ea typeface="GE Dinar One" pitchFamily="18" charset="-78"/>
              <a:cs typeface="GE Dinar One" pitchFamily="18" charset="-78"/>
            </a:endParaRPr>
          </a:p>
          <a:p>
            <a:pPr lvl="1" algn="r" rtl="1">
              <a:buClr>
                <a:schemeClr val="accent6">
                  <a:lumMod val="75000"/>
                </a:schemeClr>
              </a:buClr>
              <a:buFont typeface="Arial"/>
              <a:buChar char="•"/>
              <a:defRPr/>
            </a:pPr>
            <a:r>
              <a:rPr lang="ar-BH" sz="2000" dirty="0" smtClean="0">
                <a:latin typeface="GE Dinar One" pitchFamily="18" charset="-78"/>
                <a:ea typeface="GE Dinar One" pitchFamily="18" charset="-78"/>
                <a:cs typeface="GE Dinar One" pitchFamily="18" charset="-78"/>
              </a:rPr>
              <a:t>ثقافة ريادة الأعمال</a:t>
            </a:r>
            <a:endParaRPr lang="en-US" sz="2000" dirty="0">
              <a:latin typeface="GE Dinar One" pitchFamily="18" charset="-78"/>
              <a:ea typeface="GE Dinar One" pitchFamily="18" charset="-78"/>
              <a:cs typeface="GE Dinar One" pitchFamily="18" charset="-78"/>
            </a:endParaRPr>
          </a:p>
        </p:txBody>
      </p:sp>
      <p:sp>
        <p:nvSpPr>
          <p:cNvPr id="12292" name="Rectangle 19"/>
          <p:cNvSpPr>
            <a:spLocks noChangeArrowheads="1"/>
          </p:cNvSpPr>
          <p:nvPr/>
        </p:nvSpPr>
        <p:spPr bwMode="auto">
          <a:xfrm>
            <a:off x="6949432" y="1114425"/>
            <a:ext cx="13468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rtl="1" eaLnBrk="1" hangingPunct="1">
              <a:spcBef>
                <a:spcPct val="0"/>
              </a:spcBef>
              <a:buFontTx/>
              <a:buNone/>
            </a:pPr>
            <a:r>
              <a:rPr lang="ar-BH" altLang="en-US" sz="2000" dirty="0" smtClean="0">
                <a:solidFill>
                  <a:srgbClr val="7F7F7F"/>
                </a:solidFill>
                <a:latin typeface="DendaNewC" pitchFamily="50" charset="0"/>
                <a:cs typeface="GE Dinar Two" pitchFamily="18" charset="-78"/>
              </a:rPr>
              <a:t>خلق الوعي</a:t>
            </a:r>
            <a:endParaRPr lang="en-US" altLang="en-US" sz="2000" dirty="0">
              <a:solidFill>
                <a:srgbClr val="7F7F7F"/>
              </a:solidFill>
              <a:latin typeface="DendaNewC" pitchFamily="50" charset="0"/>
              <a:cs typeface="GE Dinar Two" pitchFamily="18" charset="-78"/>
            </a:endParaRPr>
          </a:p>
        </p:txBody>
      </p:sp>
      <p:pic>
        <p:nvPicPr>
          <p:cNvPr id="23" name="Picture 9"/>
          <p:cNvPicPr>
            <a:picLocks noChangeAspect="1" noChangeArrowheads="1"/>
          </p:cNvPicPr>
          <p:nvPr/>
        </p:nvPicPr>
        <p:blipFill rotWithShape="1">
          <a:blip r:embed="rId3"/>
          <a:srcRect l="16455" t="28059" r="40112" b="33242"/>
          <a:stretch/>
        </p:blipFill>
        <p:spPr bwMode="auto">
          <a:xfrm>
            <a:off x="7273925" y="4918075"/>
            <a:ext cx="1920875" cy="136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1" descr="http://media.alwasatnews.com/data/2015/4726/images/main_01439727879.jpg"/>
          <p:cNvPicPr>
            <a:picLocks noChangeAspect="1" noChangeArrowheads="1"/>
          </p:cNvPicPr>
          <p:nvPr/>
        </p:nvPicPr>
        <p:blipFill>
          <a:blip r:embed="rId4"/>
          <a:srcRect/>
          <a:stretch>
            <a:fillRect/>
          </a:stretch>
        </p:blipFill>
        <p:spPr bwMode="auto">
          <a:xfrm>
            <a:off x="5240338" y="4913313"/>
            <a:ext cx="1965325" cy="1336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13" descr="http://www.tamkeen.bh/photos/150610-2.jpg"/>
          <p:cNvPicPr>
            <a:picLocks noChangeAspect="1" noChangeArrowheads="1"/>
          </p:cNvPicPr>
          <p:nvPr/>
        </p:nvPicPr>
        <p:blipFill rotWithShape="1">
          <a:blip r:embed="rId5"/>
          <a:srcRect l="12175"/>
          <a:stretch/>
        </p:blipFill>
        <p:spPr bwMode="auto">
          <a:xfrm>
            <a:off x="2184400" y="4859338"/>
            <a:ext cx="3011488" cy="1458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 name="Picture 14"/>
          <p:cNvPicPr>
            <a:picLocks noChangeAspect="1" noChangeArrowheads="1"/>
          </p:cNvPicPr>
          <p:nvPr/>
        </p:nvPicPr>
        <p:blipFill rotWithShape="1">
          <a:blip r:embed="rId6"/>
          <a:srcRect l="14514" t="29816" r="39926" b="32265"/>
          <a:stretch/>
        </p:blipFill>
        <p:spPr bwMode="auto">
          <a:xfrm>
            <a:off x="0" y="4859338"/>
            <a:ext cx="2101850" cy="140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Connector 27"/>
          <p:cNvCxnSpPr/>
          <p:nvPr/>
        </p:nvCxnSpPr>
        <p:spPr>
          <a:xfrm>
            <a:off x="0" y="4856163"/>
            <a:ext cx="9185275" cy="42862"/>
          </a:xfrm>
          <a:prstGeom prst="line">
            <a:avLst/>
          </a:prstGeom>
          <a:ln w="762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6253163"/>
            <a:ext cx="9144000" cy="41275"/>
          </a:xfrm>
          <a:prstGeom prst="line">
            <a:avLst/>
          </a:prstGeom>
          <a:ln w="76200">
            <a:solidFill>
              <a:srgbClr val="FF66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3627E538-9750-4DD3-94C4-C1E6A137D1BF}" type="slidenum">
              <a:rPr lang="en-US" b="1" smtClean="0"/>
              <a:pPr>
                <a:defRPr/>
              </a:pPr>
              <a:t>7</a:t>
            </a:fld>
            <a:endParaRPr lang="en-US" b="1"/>
          </a:p>
        </p:txBody>
      </p:sp>
      <p:sp>
        <p:nvSpPr>
          <p:cNvPr id="12301" name="Rectangle 15"/>
          <p:cNvSpPr>
            <a:spLocks noChangeArrowheads="1"/>
          </p:cNvSpPr>
          <p:nvPr/>
        </p:nvSpPr>
        <p:spPr bwMode="auto">
          <a:xfrm>
            <a:off x="821557" y="3333750"/>
            <a:ext cx="1359668"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0100" eaLnBrk="0" hangingPunct="0">
              <a:spcBef>
                <a:spcPct val="20000"/>
              </a:spcBef>
              <a:buFont typeface="Arial" pitchFamily="34" charset="0"/>
              <a:buChar char="•"/>
              <a:defRPr sz="3200">
                <a:solidFill>
                  <a:schemeClr val="tx1"/>
                </a:solidFill>
                <a:latin typeface="Calibri" pitchFamily="34" charset="0"/>
              </a:defRPr>
            </a:lvl1pPr>
            <a:lvl2pPr marL="742950" indent="-285750" defTabSz="800100" eaLnBrk="0" hangingPunct="0">
              <a:spcBef>
                <a:spcPct val="20000"/>
              </a:spcBef>
              <a:buFont typeface="Arial" pitchFamily="34" charset="0"/>
              <a:buChar char="–"/>
              <a:defRPr sz="2800">
                <a:solidFill>
                  <a:schemeClr val="tx1"/>
                </a:solidFill>
                <a:latin typeface="Calibri" pitchFamily="34" charset="0"/>
              </a:defRPr>
            </a:lvl2pPr>
            <a:lvl3pPr marL="1143000" indent="-228600" defTabSz="800100" eaLnBrk="0" hangingPunct="0">
              <a:spcBef>
                <a:spcPct val="20000"/>
              </a:spcBef>
              <a:buFont typeface="Arial" pitchFamily="34" charset="0"/>
              <a:buChar char="•"/>
              <a:defRPr sz="2400">
                <a:solidFill>
                  <a:schemeClr val="tx1"/>
                </a:solidFill>
                <a:latin typeface="Calibri" pitchFamily="34" charset="0"/>
              </a:defRPr>
            </a:lvl3pPr>
            <a:lvl4pPr marL="1600200" indent="-228600" defTabSz="800100" eaLnBrk="0" hangingPunct="0">
              <a:spcBef>
                <a:spcPct val="20000"/>
              </a:spcBef>
              <a:buFont typeface="Arial" pitchFamily="34" charset="0"/>
              <a:buChar char="–"/>
              <a:defRPr sz="2000">
                <a:solidFill>
                  <a:schemeClr val="tx1"/>
                </a:solidFill>
                <a:latin typeface="Calibri" pitchFamily="34" charset="0"/>
              </a:defRPr>
            </a:lvl4pPr>
            <a:lvl5pPr marL="2057400" indent="-228600" defTabSz="800100" eaLnBrk="0" hangingPunct="0">
              <a:spcBef>
                <a:spcPct val="20000"/>
              </a:spcBef>
              <a:buFont typeface="Arial" pitchFamily="34" charset="0"/>
              <a:buChar char="»"/>
              <a:defRPr sz="2000">
                <a:solidFill>
                  <a:schemeClr val="tx1"/>
                </a:solidFill>
                <a:latin typeface="Calibri" pitchFamily="34" charset="0"/>
              </a:defRPr>
            </a:lvl5pPr>
            <a:lvl6pPr marL="2514600" indent="-228600" defTabSz="8001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001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001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001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rtl="1" eaLnBrk="1" hangingPunct="1">
              <a:spcBef>
                <a:spcPct val="0"/>
              </a:spcBef>
              <a:spcAft>
                <a:spcPct val="35000"/>
              </a:spcAft>
              <a:buNone/>
            </a:pPr>
            <a:r>
              <a:rPr lang="ar-BH" sz="1400" b="1" dirty="0" smtClean="0">
                <a:solidFill>
                  <a:srgbClr val="C00000"/>
                </a:solidFill>
                <a:latin typeface="GE Dinar Two" pitchFamily="18" charset="-78"/>
                <a:ea typeface="GE Dinar Two" pitchFamily="18" charset="-78"/>
                <a:cs typeface="GE Dinar Two" pitchFamily="18" charset="-78"/>
              </a:rPr>
              <a:t>الشباب</a:t>
            </a:r>
            <a:endParaRPr lang="en-US" sz="1400" b="1" dirty="0">
              <a:solidFill>
                <a:srgbClr val="C00000"/>
              </a:solidFill>
              <a:latin typeface="GE Dinar Two" pitchFamily="18" charset="-78"/>
              <a:ea typeface="GE Dinar Two" pitchFamily="18" charset="-78"/>
              <a:cs typeface="GE Dinar Two" pitchFamily="18" charset="-78"/>
            </a:endParaRPr>
          </a:p>
          <a:p>
            <a:pPr algn="r" rtl="1" eaLnBrk="1" hangingPunct="1">
              <a:spcBef>
                <a:spcPct val="0"/>
              </a:spcBef>
              <a:spcAft>
                <a:spcPct val="35000"/>
              </a:spcAft>
              <a:buFontTx/>
              <a:buNone/>
            </a:pPr>
            <a:r>
              <a:rPr lang="ar-BH" altLang="en-US" sz="2800" b="1" dirty="0" smtClean="0">
                <a:solidFill>
                  <a:srgbClr val="C00000"/>
                </a:solidFill>
                <a:latin typeface="GE Dinar Two" pitchFamily="18" charset="-78"/>
                <a:ea typeface="GE Dinar Two" pitchFamily="18" charset="-78"/>
                <a:cs typeface="GE Dinar Two" pitchFamily="18" charset="-78"/>
              </a:rPr>
              <a:t>+30 ألف</a:t>
            </a:r>
            <a:endParaRPr lang="en-US" altLang="en-US" sz="2800" b="1" dirty="0">
              <a:solidFill>
                <a:srgbClr val="C00000"/>
              </a:solidFill>
              <a:latin typeface="GE Dinar Two" pitchFamily="18" charset="-78"/>
              <a:ea typeface="GE Dinar Two" pitchFamily="18" charset="-78"/>
              <a:cs typeface="GE Dinar Two" pitchFamily="18" charset="-78"/>
            </a:endParaRPr>
          </a:p>
        </p:txBody>
      </p:sp>
      <p:pic>
        <p:nvPicPr>
          <p:cNvPr id="12302" name="Picture 21" descr="students.psd"/>
          <p:cNvPicPr>
            <a:picLocks noChangeAspect="1"/>
          </p:cNvPicPr>
          <p:nvPr/>
        </p:nvPicPr>
        <p:blipFill rotWithShape="1">
          <a:blip r:embed="rId7" cstate="print">
            <a:extLst>
              <a:ext uri="{28A0092B-C50C-407E-A947-70E740481C1C}">
                <a14:useLocalDpi xmlns:a14="http://schemas.microsoft.com/office/drawing/2010/main" val="0"/>
              </a:ext>
            </a:extLst>
          </a:blip>
          <a:srcRect r="20983"/>
          <a:stretch/>
        </p:blipFill>
        <p:spPr bwMode="auto">
          <a:xfrm>
            <a:off x="6801297" y="2041984"/>
            <a:ext cx="1387213" cy="225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501391" y="1523821"/>
            <a:ext cx="4956560" cy="1200329"/>
          </a:xfrm>
          <a:prstGeom prst="rect">
            <a:avLst/>
          </a:prstGeom>
          <a:noFill/>
        </p:spPr>
        <p:txBody>
          <a:bodyPr wrap="square" rtlCol="0">
            <a:spAutoFit/>
          </a:bodyPr>
          <a:lstStyle/>
          <a:p>
            <a:pPr algn="just" rtl="1"/>
            <a:r>
              <a:rPr lang="ar-BH" sz="2400" dirty="0" smtClean="0">
                <a:solidFill>
                  <a:schemeClr val="bg1">
                    <a:lumMod val="50000"/>
                  </a:schemeClr>
                </a:solidFill>
                <a:latin typeface="GE Dinar One" pitchFamily="18" charset="-78"/>
                <a:ea typeface="GE Dinar One" pitchFamily="18" charset="-78"/>
                <a:cs typeface="GE Dinar One" pitchFamily="18" charset="-78"/>
              </a:rPr>
              <a:t>إعداد </a:t>
            </a:r>
            <a:r>
              <a:rPr lang="ar-BH" sz="2400" dirty="0">
                <a:solidFill>
                  <a:schemeClr val="bg1">
                    <a:lumMod val="50000"/>
                  </a:schemeClr>
                </a:solidFill>
                <a:latin typeface="GE Dinar One" pitchFamily="18" charset="-78"/>
                <a:ea typeface="GE Dinar One" pitchFamily="18" charset="-78"/>
                <a:cs typeface="GE Dinar One" pitchFamily="18" charset="-78"/>
              </a:rPr>
              <a:t>الطلبة لاتخاذ الخيارات الوظيفية الأمثل، وذلك من خلال التوعية بالسوق </a:t>
            </a:r>
            <a:r>
              <a:rPr lang="ar-BH" sz="2400" dirty="0" smtClean="0">
                <a:solidFill>
                  <a:schemeClr val="bg1">
                    <a:lumMod val="50000"/>
                  </a:schemeClr>
                </a:solidFill>
                <a:latin typeface="GE Dinar One" pitchFamily="18" charset="-78"/>
                <a:ea typeface="GE Dinar One" pitchFamily="18" charset="-78"/>
                <a:cs typeface="GE Dinar One" pitchFamily="18" charset="-78"/>
              </a:rPr>
              <a:t>وريادة الأعمال.</a:t>
            </a:r>
            <a:endParaRPr lang="en-US" sz="2400" dirty="0">
              <a:solidFill>
                <a:schemeClr val="bg1">
                  <a:lumMod val="50000"/>
                </a:schemeClr>
              </a:solidFill>
              <a:latin typeface="GE Dinar One" pitchFamily="18" charset="-78"/>
              <a:ea typeface="GE Dinar One" pitchFamily="18" charset="-78"/>
              <a:cs typeface="GE Dinar One" pitchFamily="18" charset="-78"/>
            </a:endParaRPr>
          </a:p>
        </p:txBody>
      </p:sp>
      <p:sp>
        <p:nvSpPr>
          <p:cNvPr id="17" name="TextBox 16"/>
          <p:cNvSpPr txBox="1"/>
          <p:nvPr/>
        </p:nvSpPr>
        <p:spPr>
          <a:xfrm>
            <a:off x="342611" y="571500"/>
            <a:ext cx="7945437" cy="707886"/>
          </a:xfrm>
          <a:prstGeom prst="rect">
            <a:avLst/>
          </a:prstGeom>
          <a:noFill/>
        </p:spPr>
        <p:txBody>
          <a:bodyPr>
            <a:spAutoFit/>
          </a:bodyPr>
          <a:lstStyle/>
          <a:p>
            <a:pPr algn="r" rtl="1">
              <a:defRPr/>
            </a:pPr>
            <a:r>
              <a:rPr lang="ar-BH" altLang="en-US" sz="4000" b="1" spc="-300" dirty="0">
                <a:solidFill>
                  <a:schemeClr val="accent6">
                    <a:lumMod val="75000"/>
                  </a:schemeClr>
                </a:solidFill>
                <a:latin typeface="GE Dinar Two" pitchFamily="18" charset="-78"/>
                <a:ea typeface="GE Dinar Two" pitchFamily="18" charset="-78"/>
                <a:cs typeface="GE Dinar Two" pitchFamily="18" charset="-78"/>
              </a:rPr>
              <a:t>الطلبة</a:t>
            </a:r>
            <a:endParaRPr lang="en-US" altLang="en-US" sz="4000" b="1" spc="-300" dirty="0">
              <a:solidFill>
                <a:schemeClr val="accent6">
                  <a:lumMod val="75000"/>
                </a:schemeClr>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01"/>
                                        </p:tgtEl>
                                        <p:attrNameLst>
                                          <p:attrName>style.visibility</p:attrName>
                                        </p:attrNameLst>
                                      </p:cBhvr>
                                      <p:to>
                                        <p:strVal val="visible"/>
                                      </p:to>
                                    </p:set>
                                    <p:animEffect transition="in" filter="fade">
                                      <p:cBhvr>
                                        <p:cTn id="12" dur="5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3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rotWithShape="1">
          <a:blip r:embed="rId3"/>
          <a:srcRect l="13881" t="33722" r="40000" b="38153"/>
          <a:stretch/>
        </p:blipFill>
        <p:spPr bwMode="auto">
          <a:xfrm>
            <a:off x="6291263" y="4913313"/>
            <a:ext cx="2852737" cy="1392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descr="http://portal.batelco.com/wp-content/uploads/2015/09/batelco_tamkeen_skills_developement-417x201.jpg"/>
          <p:cNvPicPr>
            <a:picLocks noChangeAspect="1" noChangeArrowheads="1"/>
          </p:cNvPicPr>
          <p:nvPr/>
        </p:nvPicPr>
        <p:blipFill>
          <a:blip r:embed="rId4"/>
          <a:srcRect/>
          <a:stretch>
            <a:fillRect/>
          </a:stretch>
        </p:blipFill>
        <p:spPr bwMode="auto">
          <a:xfrm>
            <a:off x="3389313" y="4913313"/>
            <a:ext cx="2832100" cy="1365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0" name="Picture 12" descr="http://media.alwasatnews.com/data/2010/2692/images/main_loc-1.jpg"/>
          <p:cNvPicPr>
            <a:picLocks noChangeAspect="1" noChangeArrowheads="1"/>
          </p:cNvPicPr>
          <p:nvPr/>
        </p:nvPicPr>
        <p:blipFill rotWithShape="1">
          <a:blip r:embed="rId5"/>
          <a:srcRect t="6856" b="12182"/>
          <a:stretch/>
        </p:blipFill>
        <p:spPr bwMode="auto">
          <a:xfrm>
            <a:off x="1025525" y="4891088"/>
            <a:ext cx="2328863" cy="1354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3" name="Picture 15" descr="http://media.alwasatnews.com/data/2015/4499/images/main_bus-1.jpg"/>
          <p:cNvPicPr>
            <a:picLocks noChangeAspect="1" noChangeArrowheads="1"/>
          </p:cNvPicPr>
          <p:nvPr/>
        </p:nvPicPr>
        <p:blipFill rotWithShape="1">
          <a:blip r:embed="rId6"/>
          <a:srcRect l="30371" r="16247"/>
          <a:stretch/>
        </p:blipFill>
        <p:spPr bwMode="auto">
          <a:xfrm>
            <a:off x="0" y="4867275"/>
            <a:ext cx="941388" cy="1355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53" name="Straight Connector 52"/>
          <p:cNvCxnSpPr/>
          <p:nvPr/>
        </p:nvCxnSpPr>
        <p:spPr>
          <a:xfrm>
            <a:off x="0" y="6253163"/>
            <a:ext cx="9144000" cy="41275"/>
          </a:xfrm>
          <a:prstGeom prst="line">
            <a:avLst/>
          </a:prstGeom>
          <a:ln w="76200">
            <a:solidFill>
              <a:srgbClr val="E46C0A"/>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4859338"/>
            <a:ext cx="9144000" cy="39687"/>
          </a:xfrm>
          <a:prstGeom prst="line">
            <a:avLst/>
          </a:prstGeom>
          <a:ln w="76200">
            <a:solidFill>
              <a:srgbClr val="E46C0A"/>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AB84C8D9-8C21-4726-8B2A-0FA0FBFE0579}" type="slidenum">
              <a:rPr lang="en-US" smtClean="0"/>
              <a:pPr>
                <a:defRPr/>
              </a:pPr>
              <a:t>8</a:t>
            </a:fld>
            <a:endParaRPr lang="en-US"/>
          </a:p>
        </p:txBody>
      </p:sp>
      <p:pic>
        <p:nvPicPr>
          <p:cNvPr id="13324" name="Picture 19" descr="jobseekers.psd"/>
          <p:cNvPicPr>
            <a:picLocks noChangeAspect="1"/>
          </p:cNvPicPr>
          <p:nvPr/>
        </p:nvPicPr>
        <p:blipFill rotWithShape="1">
          <a:blip r:embed="rId7" cstate="print">
            <a:extLst>
              <a:ext uri="{28A0092B-C50C-407E-A947-70E740481C1C}">
                <a14:useLocalDpi xmlns:a14="http://schemas.microsoft.com/office/drawing/2010/main" val="0"/>
              </a:ext>
            </a:extLst>
          </a:blip>
          <a:srcRect b="15399"/>
          <a:stretch/>
        </p:blipFill>
        <p:spPr bwMode="auto">
          <a:xfrm>
            <a:off x="6507232" y="1981200"/>
            <a:ext cx="1627158" cy="245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7"/>
          <p:cNvSpPr txBox="1">
            <a:spLocks/>
          </p:cNvSpPr>
          <p:nvPr/>
        </p:nvSpPr>
        <p:spPr>
          <a:xfrm>
            <a:off x="2315486" y="2552700"/>
            <a:ext cx="4551128" cy="1506538"/>
          </a:xfrm>
          <a:prstGeom prst="rect">
            <a:avLst/>
          </a:prstGeom>
        </p:spPr>
        <p:txBody>
          <a:bodyPr/>
          <a:lstStyle>
            <a:defPPr>
              <a:defRPr lang="en-US"/>
            </a:defPPr>
            <a:lvl1pPr marL="342900" indent="-342900" defTabSz="914400" eaLnBrk="1" latinLnBrk="0" hangingPunct="1">
              <a:spcBef>
                <a:spcPct val="20000"/>
              </a:spcBef>
              <a:buFont typeface="Arial" pitchFamily="34" charset="0"/>
              <a:buChar char="•"/>
              <a:defRPr sz="3200">
                <a:latin typeface="+mn-lt"/>
                <a:cs typeface="+mn-cs"/>
              </a:defRPr>
            </a:lvl1pPr>
            <a:lvl2pPr marL="742950" lvl="1" indent="-285750" algn="r" defTabSz="914400" rtl="1" eaLnBrk="1" latinLnBrk="0" hangingPunct="1">
              <a:spcBef>
                <a:spcPct val="20000"/>
              </a:spcBef>
              <a:buClr>
                <a:schemeClr val="accent6">
                  <a:lumMod val="75000"/>
                </a:schemeClr>
              </a:buClr>
              <a:buFont typeface="Arial"/>
              <a:buChar char="•"/>
              <a:defRPr sz="2000">
                <a:latin typeface="GE Dinar One" pitchFamily="18" charset="-78"/>
                <a:ea typeface="GE Dinar One" pitchFamily="18" charset="-78"/>
                <a:cs typeface="GE Dinar One" pitchFamily="18" charset="-78"/>
              </a:defRPr>
            </a:lvl2pPr>
            <a:lvl3pPr marL="1143000" indent="-228600" defTabSz="914400" eaLnBrk="1" latinLnBrk="0" hangingPunct="1">
              <a:spcBef>
                <a:spcPct val="20000"/>
              </a:spcBef>
              <a:buFont typeface="Arial" pitchFamily="34" charset="0"/>
              <a:buChar char="•"/>
              <a:defRPr sz="2400">
                <a:latin typeface="+mn-lt"/>
                <a:cs typeface="+mn-cs"/>
              </a:defRPr>
            </a:lvl3pPr>
            <a:lvl4pPr marL="1600200" indent="-228600" defTabSz="914400" eaLnBrk="1" latinLnBrk="0" hangingPunct="1">
              <a:spcBef>
                <a:spcPct val="20000"/>
              </a:spcBef>
              <a:buFont typeface="Arial" pitchFamily="34" charset="0"/>
              <a:buChar char="–"/>
              <a:defRPr sz="2000">
                <a:latin typeface="+mn-lt"/>
                <a:cs typeface="+mn-cs"/>
              </a:defRPr>
            </a:lvl4pPr>
            <a:lvl5pPr marL="2057400" indent="-228600" defTabSz="914400" eaLnBrk="1" latinLnBrk="0" hangingPunct="1">
              <a:spcBef>
                <a:spcPct val="20000"/>
              </a:spcBef>
              <a:buFont typeface="Arial" pitchFamily="34"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1"/>
            <a:r>
              <a:rPr lang="ar-BH" dirty="0" smtClean="0"/>
              <a:t>الارشاد المهني</a:t>
            </a:r>
            <a:endParaRPr lang="en-US" dirty="0"/>
          </a:p>
          <a:p>
            <a:pPr lvl="1"/>
            <a:r>
              <a:rPr lang="ar-BH" dirty="0" smtClean="0"/>
              <a:t>المهارات الأساسية</a:t>
            </a:r>
          </a:p>
          <a:p>
            <a:pPr lvl="1"/>
            <a:r>
              <a:rPr lang="ar-BH" dirty="0" smtClean="0"/>
              <a:t>التدريب التخصصي (الشهادات الاحترافية)</a:t>
            </a:r>
            <a:endParaRPr lang="en-US" dirty="0"/>
          </a:p>
          <a:p>
            <a:pPr lvl="1"/>
            <a:r>
              <a:rPr lang="ar-BH" dirty="0"/>
              <a:t>التوظيف المرتبط بحاجات أصحاب العمل</a:t>
            </a:r>
            <a:endParaRPr lang="en-US" dirty="0"/>
          </a:p>
          <a:p>
            <a:pPr lvl="1"/>
            <a:r>
              <a:rPr lang="ar-BH" dirty="0" smtClean="0"/>
              <a:t>الإرشاد </a:t>
            </a:r>
            <a:r>
              <a:rPr lang="ar-BH" dirty="0"/>
              <a:t>الخاص بريادة </a:t>
            </a:r>
            <a:r>
              <a:rPr lang="ar-BH" dirty="0" smtClean="0"/>
              <a:t>الأعمال</a:t>
            </a:r>
            <a:endParaRPr lang="ar-BH" dirty="0"/>
          </a:p>
        </p:txBody>
      </p:sp>
      <p:sp>
        <p:nvSpPr>
          <p:cNvPr id="20" name="Rectangle 19"/>
          <p:cNvSpPr>
            <a:spLocks noChangeArrowheads="1"/>
          </p:cNvSpPr>
          <p:nvPr/>
        </p:nvSpPr>
        <p:spPr bwMode="auto">
          <a:xfrm>
            <a:off x="6612895" y="1143000"/>
            <a:ext cx="1673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rtl="1" eaLnBrk="1" hangingPunct="1">
              <a:spcBef>
                <a:spcPct val="0"/>
              </a:spcBef>
              <a:buFontTx/>
              <a:buNone/>
            </a:pPr>
            <a:r>
              <a:rPr lang="ar-BH" altLang="en-US" sz="2000" dirty="0" smtClean="0">
                <a:solidFill>
                  <a:srgbClr val="7F7F7F"/>
                </a:solidFill>
                <a:latin typeface="DendaNewC" pitchFamily="50" charset="0"/>
                <a:cs typeface="GE Dinar Two" pitchFamily="18" charset="-78"/>
              </a:rPr>
              <a:t>التهيئة للسوق</a:t>
            </a:r>
            <a:endParaRPr lang="en-US" altLang="en-US" sz="2000" dirty="0">
              <a:solidFill>
                <a:srgbClr val="7F7F7F"/>
              </a:solidFill>
              <a:latin typeface="DendaNewC" pitchFamily="50" charset="0"/>
              <a:cs typeface="GE Dinar Two" pitchFamily="18" charset="-78"/>
            </a:endParaRPr>
          </a:p>
        </p:txBody>
      </p:sp>
      <p:sp>
        <p:nvSpPr>
          <p:cNvPr id="22" name="TextBox 21"/>
          <p:cNvSpPr txBox="1"/>
          <p:nvPr/>
        </p:nvSpPr>
        <p:spPr>
          <a:xfrm>
            <a:off x="1524000" y="1533525"/>
            <a:ext cx="4858276" cy="830997"/>
          </a:xfrm>
          <a:prstGeom prst="rect">
            <a:avLst/>
          </a:prstGeom>
          <a:noFill/>
        </p:spPr>
        <p:txBody>
          <a:bodyPr wrap="square" rtlCol="0">
            <a:spAutoFit/>
          </a:bodyPr>
          <a:lstStyle>
            <a:defPPr>
              <a:defRPr lang="en-US"/>
            </a:defPPr>
            <a:lvl1pPr algn="just" rtl="1">
              <a:defRPr>
                <a:solidFill>
                  <a:schemeClr val="bg1">
                    <a:lumMod val="50000"/>
                  </a:schemeClr>
                </a:solidFill>
                <a:latin typeface="GE Dinar One" pitchFamily="18" charset="-78"/>
                <a:ea typeface="GE Dinar One" pitchFamily="18" charset="-78"/>
                <a:cs typeface="GE Dinar One" pitchFamily="18" charset="-78"/>
              </a:defRPr>
            </a:lvl1pPr>
          </a:lstStyle>
          <a:p>
            <a:r>
              <a:rPr lang="ar-BH" sz="2400" dirty="0"/>
              <a:t>تحسين الفرص الوظيفية والترويج لتوظيف </a:t>
            </a:r>
            <a:r>
              <a:rPr lang="ar-BH" sz="2400" dirty="0" smtClean="0"/>
              <a:t>البحرينيين.</a:t>
            </a:r>
            <a:endParaRPr lang="en-US" sz="2400" dirty="0"/>
          </a:p>
        </p:txBody>
      </p:sp>
      <p:sp>
        <p:nvSpPr>
          <p:cNvPr id="24" name="Rectangle 15"/>
          <p:cNvSpPr>
            <a:spLocks noChangeArrowheads="1"/>
          </p:cNvSpPr>
          <p:nvPr/>
        </p:nvSpPr>
        <p:spPr bwMode="auto">
          <a:xfrm>
            <a:off x="721285" y="3471162"/>
            <a:ext cx="1468671"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800100" rtl="1">
              <a:spcAft>
                <a:spcPct val="35000"/>
              </a:spcAft>
            </a:pPr>
            <a:r>
              <a:rPr lang="ar-BH" sz="1400" dirty="0" smtClean="0">
                <a:solidFill>
                  <a:srgbClr val="C00000"/>
                </a:solidFill>
                <a:latin typeface="GE Dinar Two" pitchFamily="18" charset="-78"/>
                <a:ea typeface="GE Dinar Two" pitchFamily="18" charset="-78"/>
                <a:cs typeface="GE Dinar Two" pitchFamily="18" charset="-78"/>
              </a:rPr>
              <a:t>توظيف</a:t>
            </a:r>
            <a:endParaRPr lang="en-US" sz="1400" dirty="0">
              <a:solidFill>
                <a:srgbClr val="C00000"/>
              </a:solidFill>
              <a:latin typeface="GE Dinar Two" pitchFamily="18" charset="-78"/>
              <a:ea typeface="GE Dinar Two" pitchFamily="18" charset="-78"/>
              <a:cs typeface="GE Dinar Two" pitchFamily="18" charset="-78"/>
            </a:endParaRPr>
          </a:p>
          <a:p>
            <a:pPr algn="r" defTabSz="800100" rtl="1">
              <a:spcAft>
                <a:spcPct val="35000"/>
              </a:spcAft>
              <a:buFont typeface="Arial" pitchFamily="34" charset="0"/>
              <a:buNone/>
            </a:pPr>
            <a:r>
              <a:rPr lang="ar-BH" altLang="en-US" sz="2800" dirty="0" smtClean="0">
                <a:solidFill>
                  <a:srgbClr val="C00000"/>
                </a:solidFill>
                <a:latin typeface="GE Dinar Two" pitchFamily="18" charset="-78"/>
                <a:ea typeface="GE Dinar Two" pitchFamily="18" charset="-78"/>
                <a:cs typeface="GE Dinar Two" pitchFamily="18" charset="-78"/>
              </a:rPr>
              <a:t>+</a:t>
            </a:r>
            <a:r>
              <a:rPr lang="ar-BH" altLang="en-US" sz="2800" dirty="0">
                <a:solidFill>
                  <a:srgbClr val="C00000"/>
                </a:solidFill>
                <a:latin typeface="GE Dinar Two" pitchFamily="18" charset="-78"/>
                <a:ea typeface="GE Dinar Two" pitchFamily="18" charset="-78"/>
                <a:cs typeface="GE Dinar Two" pitchFamily="18" charset="-78"/>
              </a:rPr>
              <a:t>9,5 آلاف</a:t>
            </a:r>
            <a:endParaRPr lang="en-US" altLang="en-US" sz="2800" dirty="0">
              <a:solidFill>
                <a:srgbClr val="C00000"/>
              </a:solidFill>
              <a:latin typeface="GE Dinar Two" pitchFamily="18" charset="-78"/>
              <a:ea typeface="GE Dinar Two" pitchFamily="18" charset="-78"/>
              <a:cs typeface="GE Dinar Two" pitchFamily="18" charset="-78"/>
            </a:endParaRPr>
          </a:p>
        </p:txBody>
      </p:sp>
      <p:sp>
        <p:nvSpPr>
          <p:cNvPr id="19" name="TextBox 18"/>
          <p:cNvSpPr txBox="1"/>
          <p:nvPr/>
        </p:nvSpPr>
        <p:spPr>
          <a:xfrm>
            <a:off x="314036" y="609600"/>
            <a:ext cx="7945437" cy="707886"/>
          </a:xfrm>
          <a:prstGeom prst="rect">
            <a:avLst/>
          </a:prstGeom>
          <a:noFill/>
        </p:spPr>
        <p:txBody>
          <a:bodyPr>
            <a:spAutoFit/>
          </a:bodyPr>
          <a:lstStyle/>
          <a:p>
            <a:pPr algn="r" rtl="1">
              <a:defRPr/>
            </a:pPr>
            <a:r>
              <a:rPr lang="ar-BH" sz="4000" b="1" spc="-300" dirty="0" smtClean="0">
                <a:solidFill>
                  <a:schemeClr val="accent6">
                    <a:lumMod val="75000"/>
                  </a:schemeClr>
                </a:solidFill>
                <a:latin typeface="GE Dinar Two" pitchFamily="18" charset="-78"/>
                <a:ea typeface="GE Dinar Two" pitchFamily="18" charset="-78"/>
                <a:cs typeface="GE Dinar Two" pitchFamily="18" charset="-78"/>
              </a:rPr>
              <a:t>الباحثون عن عمل</a:t>
            </a:r>
            <a:endParaRPr lang="en-US" sz="4000" b="1" spc="-300" dirty="0">
              <a:solidFill>
                <a:schemeClr val="accent6">
                  <a:lumMod val="75000"/>
                </a:schemeClr>
              </a:solidFill>
              <a:latin typeface="GE Dinar Two" pitchFamily="18" charset="-78"/>
              <a:ea typeface="GE Dinar Two" pitchFamily="18" charset="-78"/>
              <a:cs typeface="GE Dinar Two" pitchFamily="18" charset="-78"/>
            </a:endParaRPr>
          </a:p>
        </p:txBody>
      </p:sp>
    </p:spTree>
    <p:extLst>
      <p:ext uri="{BB962C8B-B14F-4D97-AF65-F5344CB8AC3E}">
        <p14:creationId xmlns:p14="http://schemas.microsoft.com/office/powerpoint/2010/main" val="239262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employees.psd"/>
          <p:cNvPicPr>
            <a:picLocks noChangeAspect="1"/>
          </p:cNvPicPr>
          <p:nvPr/>
        </p:nvPicPr>
        <p:blipFill rotWithShape="1">
          <a:blip r:embed="rId3" cstate="print">
            <a:extLst>
              <a:ext uri="{28A0092B-C50C-407E-A947-70E740481C1C}">
                <a14:useLocalDpi xmlns:a14="http://schemas.microsoft.com/office/drawing/2010/main" val="0"/>
              </a:ext>
            </a:extLst>
          </a:blip>
          <a:srcRect b="14705"/>
          <a:stretch/>
        </p:blipFill>
        <p:spPr bwMode="auto">
          <a:xfrm>
            <a:off x="6541374" y="2117596"/>
            <a:ext cx="1538233" cy="222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http://www.steppingstoneglobal.com/wp-content/uploads/2015/03/IMG_6083-e1427108201893.jpg"/>
          <p:cNvPicPr>
            <a:picLocks noChangeAspect="1" noChangeArrowheads="1"/>
          </p:cNvPicPr>
          <p:nvPr/>
        </p:nvPicPr>
        <p:blipFill>
          <a:blip r:embed="rId4"/>
          <a:srcRect/>
          <a:stretch>
            <a:fillRect/>
          </a:stretch>
        </p:blipFill>
        <p:spPr bwMode="auto">
          <a:xfrm>
            <a:off x="5842000" y="4899025"/>
            <a:ext cx="2592388" cy="1403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www.gulf-press.com/english/admin/files/news/p14460.jpg"/>
          <p:cNvPicPr>
            <a:picLocks noChangeAspect="1" noChangeArrowheads="1"/>
          </p:cNvPicPr>
          <p:nvPr/>
        </p:nvPicPr>
        <p:blipFill>
          <a:blip r:embed="rId5"/>
          <a:srcRect/>
          <a:stretch>
            <a:fillRect/>
          </a:stretch>
        </p:blipFill>
        <p:spPr bwMode="auto">
          <a:xfrm>
            <a:off x="2906713" y="4911725"/>
            <a:ext cx="2879725" cy="1354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http://www.gulfair.com/SiteCollectionImages/Gulf%20Air%20Tamkeen%20graduation%20ceremony.jpg"/>
          <p:cNvPicPr>
            <a:picLocks noChangeAspect="1" noChangeArrowheads="1"/>
          </p:cNvPicPr>
          <p:nvPr/>
        </p:nvPicPr>
        <p:blipFill>
          <a:blip r:embed="rId6"/>
          <a:srcRect/>
          <a:stretch>
            <a:fillRect/>
          </a:stretch>
        </p:blipFill>
        <p:spPr bwMode="auto">
          <a:xfrm>
            <a:off x="-3175" y="4859338"/>
            <a:ext cx="2867025" cy="1403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http://www.tamkeen.bh/photos/051011-1.jpg"/>
          <p:cNvPicPr>
            <a:picLocks noChangeAspect="1" noChangeArrowheads="1"/>
          </p:cNvPicPr>
          <p:nvPr/>
        </p:nvPicPr>
        <p:blipFill rotWithShape="1">
          <a:blip r:embed="rId7"/>
          <a:srcRect r="70337"/>
          <a:stretch/>
        </p:blipFill>
        <p:spPr bwMode="auto">
          <a:xfrm>
            <a:off x="8447088" y="4902200"/>
            <a:ext cx="696912" cy="1401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40" name="Straight Connector 39"/>
          <p:cNvCxnSpPr/>
          <p:nvPr/>
        </p:nvCxnSpPr>
        <p:spPr>
          <a:xfrm>
            <a:off x="0" y="4872038"/>
            <a:ext cx="9144000" cy="41275"/>
          </a:xfrm>
          <a:prstGeom prst="line">
            <a:avLst/>
          </a:prstGeom>
          <a:ln w="76200">
            <a:solidFill>
              <a:srgbClr val="E46C0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6253163"/>
            <a:ext cx="9144000" cy="41275"/>
          </a:xfrm>
          <a:prstGeom prst="line">
            <a:avLst/>
          </a:prstGeom>
          <a:ln w="76200">
            <a:solidFill>
              <a:srgbClr val="E46C0A"/>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7E818D7E-F6CD-40CC-81CA-0287BA569FBB}" type="slidenum">
              <a:rPr lang="en-US" smtClean="0"/>
              <a:pPr>
                <a:defRPr/>
              </a:pPr>
              <a:t>9</a:t>
            </a:fld>
            <a:endParaRPr lang="en-US"/>
          </a:p>
        </p:txBody>
      </p:sp>
      <p:sp>
        <p:nvSpPr>
          <p:cNvPr id="22" name="Content Placeholder 7"/>
          <p:cNvSpPr txBox="1">
            <a:spLocks/>
          </p:cNvSpPr>
          <p:nvPr/>
        </p:nvSpPr>
        <p:spPr>
          <a:xfrm>
            <a:off x="2876550" y="2654613"/>
            <a:ext cx="4025900" cy="1231587"/>
          </a:xfrm>
          <a:prstGeom prst="rect">
            <a:avLst/>
          </a:prstGeom>
        </p:spPr>
        <p:txBody>
          <a:bodyPr/>
          <a:lstStyle>
            <a:defPPr>
              <a:defRPr lang="en-US"/>
            </a:defPPr>
            <a:lvl1pPr marL="342900" indent="-342900" defTabSz="914400" eaLnBrk="1" latinLnBrk="0" hangingPunct="1">
              <a:spcBef>
                <a:spcPct val="20000"/>
              </a:spcBef>
              <a:buFont typeface="Arial" pitchFamily="34" charset="0"/>
              <a:buChar char="•"/>
              <a:defRPr sz="3200">
                <a:latin typeface="+mn-lt"/>
                <a:cs typeface="+mn-cs"/>
              </a:defRPr>
            </a:lvl1pPr>
            <a:lvl2pPr marL="742950" lvl="1" indent="-285750" algn="r" defTabSz="914400" rtl="1" eaLnBrk="1" latinLnBrk="0" hangingPunct="1">
              <a:spcBef>
                <a:spcPct val="20000"/>
              </a:spcBef>
              <a:buClr>
                <a:schemeClr val="accent6">
                  <a:lumMod val="75000"/>
                </a:schemeClr>
              </a:buClr>
              <a:buFont typeface="Arial"/>
              <a:buChar char="•"/>
              <a:defRPr sz="2000">
                <a:latin typeface="GE Dinar One" pitchFamily="18" charset="-78"/>
                <a:ea typeface="GE Dinar One" pitchFamily="18" charset="-78"/>
                <a:cs typeface="GE Dinar One" pitchFamily="18" charset="-78"/>
              </a:defRPr>
            </a:lvl2pPr>
            <a:lvl3pPr marL="1143000" indent="-228600" defTabSz="914400" eaLnBrk="1" latinLnBrk="0" hangingPunct="1">
              <a:spcBef>
                <a:spcPct val="20000"/>
              </a:spcBef>
              <a:buFont typeface="Arial" pitchFamily="34" charset="0"/>
              <a:buChar char="•"/>
              <a:defRPr sz="2400">
                <a:latin typeface="+mn-lt"/>
                <a:cs typeface="+mn-cs"/>
              </a:defRPr>
            </a:lvl3pPr>
            <a:lvl4pPr marL="1600200" indent="-228600" defTabSz="914400" eaLnBrk="1" latinLnBrk="0" hangingPunct="1">
              <a:spcBef>
                <a:spcPct val="20000"/>
              </a:spcBef>
              <a:buFont typeface="Arial" pitchFamily="34" charset="0"/>
              <a:buChar char="–"/>
              <a:defRPr sz="2000">
                <a:latin typeface="+mn-lt"/>
                <a:cs typeface="+mn-cs"/>
              </a:defRPr>
            </a:lvl4pPr>
            <a:lvl5pPr marL="2057400" indent="-228600" defTabSz="914400" eaLnBrk="1" latinLnBrk="0" hangingPunct="1">
              <a:spcBef>
                <a:spcPct val="20000"/>
              </a:spcBef>
              <a:buFont typeface="Arial" pitchFamily="34"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lvl="1"/>
            <a:r>
              <a:rPr lang="ar-BH" dirty="0" smtClean="0"/>
              <a:t>الارشاد الوظيفي</a:t>
            </a:r>
            <a:r>
              <a:rPr lang="en-US" dirty="0" smtClean="0"/>
              <a:t> </a:t>
            </a:r>
            <a:endParaRPr lang="ar-BH" dirty="0" smtClean="0"/>
          </a:p>
          <a:p>
            <a:pPr lvl="1"/>
            <a:r>
              <a:rPr lang="ar-BH" dirty="0" smtClean="0"/>
              <a:t>التخصص والاحتراف</a:t>
            </a:r>
            <a:endParaRPr lang="en-US" dirty="0"/>
          </a:p>
          <a:p>
            <a:pPr lvl="1"/>
            <a:r>
              <a:rPr lang="ar-BH" dirty="0"/>
              <a:t>صقل </a:t>
            </a:r>
            <a:r>
              <a:rPr lang="ar-BH" dirty="0" smtClean="0"/>
              <a:t>المهارات الوظيفية</a:t>
            </a:r>
            <a:endParaRPr lang="en-US" dirty="0"/>
          </a:p>
          <a:p>
            <a:pPr lvl="1"/>
            <a:r>
              <a:rPr lang="ar-BH" dirty="0"/>
              <a:t>الخبرة الدولية</a:t>
            </a:r>
          </a:p>
        </p:txBody>
      </p:sp>
      <p:sp>
        <p:nvSpPr>
          <p:cNvPr id="23" name="Rectangle 22"/>
          <p:cNvSpPr>
            <a:spLocks noChangeArrowheads="1"/>
          </p:cNvSpPr>
          <p:nvPr/>
        </p:nvSpPr>
        <p:spPr bwMode="auto">
          <a:xfrm>
            <a:off x="6388287" y="1128355"/>
            <a:ext cx="1917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rtl="1" eaLnBrk="1" hangingPunct="1">
              <a:spcBef>
                <a:spcPct val="0"/>
              </a:spcBef>
              <a:buFontTx/>
              <a:buNone/>
            </a:pPr>
            <a:r>
              <a:rPr lang="ar-BH" altLang="en-US" sz="2000" dirty="0" smtClean="0">
                <a:solidFill>
                  <a:srgbClr val="7F7F7F"/>
                </a:solidFill>
                <a:latin typeface="DendaNewC" pitchFamily="50" charset="0"/>
                <a:cs typeface="GE Dinar Two" pitchFamily="18" charset="-78"/>
              </a:rPr>
              <a:t>التطور الوظيفي</a:t>
            </a:r>
            <a:endParaRPr lang="en-US" altLang="en-US" sz="2000" dirty="0">
              <a:solidFill>
                <a:srgbClr val="7F7F7F"/>
              </a:solidFill>
              <a:latin typeface="DendaNewC" pitchFamily="50" charset="0"/>
              <a:cs typeface="GE Dinar Two" pitchFamily="18" charset="-78"/>
            </a:endParaRPr>
          </a:p>
        </p:txBody>
      </p:sp>
      <p:sp>
        <p:nvSpPr>
          <p:cNvPr id="24" name="TextBox 23"/>
          <p:cNvSpPr txBox="1"/>
          <p:nvPr/>
        </p:nvSpPr>
        <p:spPr>
          <a:xfrm>
            <a:off x="1524000" y="1626453"/>
            <a:ext cx="4933950" cy="830997"/>
          </a:xfrm>
          <a:prstGeom prst="rect">
            <a:avLst/>
          </a:prstGeom>
          <a:noFill/>
        </p:spPr>
        <p:txBody>
          <a:bodyPr wrap="square" rtlCol="0">
            <a:spAutoFit/>
          </a:bodyPr>
          <a:lstStyle>
            <a:defPPr>
              <a:defRPr lang="en-US"/>
            </a:defPPr>
            <a:lvl1pPr algn="just" rtl="1">
              <a:defRPr>
                <a:solidFill>
                  <a:schemeClr val="bg1">
                    <a:lumMod val="50000"/>
                  </a:schemeClr>
                </a:solidFill>
                <a:latin typeface="GE Dinar One" pitchFamily="18" charset="-78"/>
                <a:ea typeface="GE Dinar One" pitchFamily="18" charset="-78"/>
                <a:cs typeface="GE Dinar One" pitchFamily="18" charset="-78"/>
              </a:defRPr>
            </a:lvl1pPr>
          </a:lstStyle>
          <a:p>
            <a:r>
              <a:rPr lang="ar-BH" sz="2400" dirty="0"/>
              <a:t>تطوير امكانيات الموظفين بهدف تشجيع التطور </a:t>
            </a:r>
            <a:r>
              <a:rPr lang="ar-BH" sz="2400" dirty="0" smtClean="0"/>
              <a:t>المهني.</a:t>
            </a:r>
            <a:endParaRPr lang="en-US" sz="2400" dirty="0"/>
          </a:p>
        </p:txBody>
      </p:sp>
      <p:sp>
        <p:nvSpPr>
          <p:cNvPr id="28" name="Rectangle 15"/>
          <p:cNvSpPr>
            <a:spLocks noChangeArrowheads="1"/>
          </p:cNvSpPr>
          <p:nvPr/>
        </p:nvSpPr>
        <p:spPr bwMode="auto">
          <a:xfrm>
            <a:off x="985790" y="3386931"/>
            <a:ext cx="1662635" cy="81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800100" rtl="1">
              <a:spcAft>
                <a:spcPct val="35000"/>
              </a:spcAft>
            </a:pPr>
            <a:r>
              <a:rPr lang="ar-BH" sz="1400" dirty="0" smtClean="0">
                <a:solidFill>
                  <a:srgbClr val="C00000"/>
                </a:solidFill>
                <a:latin typeface="GE Dinar Two" pitchFamily="18" charset="-78"/>
                <a:ea typeface="GE Dinar Two" pitchFamily="18" charset="-78"/>
                <a:cs typeface="GE Dinar Two" pitchFamily="18" charset="-78"/>
              </a:rPr>
              <a:t>تدريب وتأهيل</a:t>
            </a:r>
            <a:endParaRPr lang="en-US" sz="1400" dirty="0">
              <a:solidFill>
                <a:srgbClr val="C00000"/>
              </a:solidFill>
              <a:latin typeface="GE Dinar Two" pitchFamily="18" charset="-78"/>
              <a:ea typeface="GE Dinar Two" pitchFamily="18" charset="-78"/>
              <a:cs typeface="GE Dinar Two" pitchFamily="18" charset="-78"/>
            </a:endParaRPr>
          </a:p>
          <a:p>
            <a:pPr algn="r" defTabSz="800100" rtl="1">
              <a:spcAft>
                <a:spcPct val="35000"/>
              </a:spcAft>
              <a:buFont typeface="Arial" pitchFamily="34" charset="0"/>
              <a:buNone/>
            </a:pPr>
            <a:r>
              <a:rPr lang="ar-BH" altLang="en-US" sz="2800" dirty="0" smtClean="0">
                <a:solidFill>
                  <a:srgbClr val="C00000"/>
                </a:solidFill>
                <a:latin typeface="GE Dinar Two" pitchFamily="18" charset="-78"/>
                <a:ea typeface="GE Dinar Two" pitchFamily="18" charset="-78"/>
                <a:cs typeface="GE Dinar Two" pitchFamily="18" charset="-78"/>
              </a:rPr>
              <a:t>+26,5 </a:t>
            </a:r>
            <a:r>
              <a:rPr lang="ar-BH" altLang="en-US" sz="2800" dirty="0">
                <a:solidFill>
                  <a:srgbClr val="C00000"/>
                </a:solidFill>
                <a:latin typeface="GE Dinar Two" pitchFamily="18" charset="-78"/>
                <a:ea typeface="GE Dinar Two" pitchFamily="18" charset="-78"/>
                <a:cs typeface="GE Dinar Two" pitchFamily="18" charset="-78"/>
              </a:rPr>
              <a:t>ألف</a:t>
            </a:r>
            <a:endParaRPr lang="en-US" altLang="en-US" sz="2800" dirty="0">
              <a:solidFill>
                <a:srgbClr val="C00000"/>
              </a:solidFill>
              <a:latin typeface="GE Dinar Two" pitchFamily="18" charset="-78"/>
              <a:ea typeface="GE Dinar Two" pitchFamily="18" charset="-78"/>
              <a:cs typeface="GE Dinar Two" pitchFamily="18" charset="-78"/>
            </a:endParaRPr>
          </a:p>
        </p:txBody>
      </p:sp>
      <p:sp>
        <p:nvSpPr>
          <p:cNvPr id="19" name="TextBox 18"/>
          <p:cNvSpPr txBox="1"/>
          <p:nvPr/>
        </p:nvSpPr>
        <p:spPr>
          <a:xfrm>
            <a:off x="371186" y="542925"/>
            <a:ext cx="7945437" cy="707886"/>
          </a:xfrm>
          <a:prstGeom prst="rect">
            <a:avLst/>
          </a:prstGeom>
          <a:noFill/>
        </p:spPr>
        <p:txBody>
          <a:bodyPr>
            <a:spAutoFit/>
          </a:bodyPr>
          <a:lstStyle/>
          <a:p>
            <a:pPr algn="r" rtl="1">
              <a:defRPr/>
            </a:pPr>
            <a:r>
              <a:rPr lang="ar-BH" altLang="en-US" sz="4000" b="1" spc="-300" dirty="0">
                <a:solidFill>
                  <a:schemeClr val="accent6">
                    <a:lumMod val="75000"/>
                  </a:schemeClr>
                </a:solidFill>
                <a:latin typeface="GE Dinar Two" pitchFamily="18" charset="-78"/>
                <a:ea typeface="GE Dinar Two" pitchFamily="18" charset="-78"/>
                <a:cs typeface="GE Dinar Two" pitchFamily="18" charset="-78"/>
              </a:rPr>
              <a:t>الموظفون</a:t>
            </a:r>
            <a:endParaRPr lang="en-US" altLang="en-US" sz="4000" b="1" spc="-300" dirty="0">
              <a:solidFill>
                <a:schemeClr val="accent6">
                  <a:lumMod val="75000"/>
                </a:schemeClr>
              </a:solidFill>
              <a:latin typeface="GE Dinar Two" pitchFamily="18" charset="-78"/>
              <a:ea typeface="GE Dinar Two" pitchFamily="18" charset="-78"/>
              <a:cs typeface="GE Dinar Two"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4381</TotalTime>
  <Words>2217</Words>
  <Application>Microsoft Office PowerPoint</Application>
  <PresentationFormat>On-screen Show (4:3)</PresentationFormat>
  <Paragraphs>266</Paragraphs>
  <Slides>18</Slides>
  <Notes>15</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DendaNew</vt:lpstr>
      <vt:lpstr>DendaNewC</vt:lpstr>
      <vt:lpstr>GE Dinar One</vt:lpstr>
      <vt:lpstr>GE Dinar Two</vt:lpstr>
      <vt:lpstr>GE Thameen</vt:lpstr>
      <vt:lpstr>Times New Roman</vt:lpstr>
      <vt:lpstr>VAG Round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Khalid Al-Alawi</dc:creator>
  <cp:lastModifiedBy>Ammar Awachi</cp:lastModifiedBy>
  <cp:revision>150</cp:revision>
  <dcterms:created xsi:type="dcterms:W3CDTF">2015-08-23T06:01:18Z</dcterms:created>
  <dcterms:modified xsi:type="dcterms:W3CDTF">2016-04-20T08:46:54Z</dcterms:modified>
</cp:coreProperties>
</file>